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388793-429A-4B85-90F9-C1600A54D99D}" type="datetimeFigureOut">
              <a:rPr lang="en-US" smtClean="0"/>
              <a:t>10/7/2015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DE5189-0C5A-4E53-9443-351D83A1E54C}" type="slidenum">
              <a:rPr lang="en-US" smtClean="0"/>
              <a:t>‹#›</a:t>
            </a:fld>
            <a:endParaRPr lang="en-US"/>
          </a:p>
        </p:txBody>
      </p:sp>
    </p:spTree>
    <p:extLst>
      <p:ext uri="{BB962C8B-B14F-4D97-AF65-F5344CB8AC3E}">
        <p14:creationId xmlns:p14="http://schemas.microsoft.com/office/powerpoint/2010/main" val="61023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pitchFamily="124" charset="-128"/>
              </a:defRPr>
            </a:lvl1pPr>
            <a:lvl2pPr marL="742950" indent="-285750" eaLnBrk="0" hangingPunct="0">
              <a:defRPr sz="2400">
                <a:solidFill>
                  <a:schemeClr val="tx1"/>
                </a:solidFill>
                <a:latin typeface="Arial" pitchFamily="34" charset="0"/>
                <a:ea typeface="ヒラギノ角ゴ Pro W3" pitchFamily="124" charset="-128"/>
              </a:defRPr>
            </a:lvl2pPr>
            <a:lvl3pPr marL="1143000" indent="-228600" eaLnBrk="0" hangingPunct="0">
              <a:defRPr sz="2400">
                <a:solidFill>
                  <a:schemeClr val="tx1"/>
                </a:solidFill>
                <a:latin typeface="Arial" pitchFamily="34" charset="0"/>
                <a:ea typeface="ヒラギノ角ゴ Pro W3" pitchFamily="124" charset="-128"/>
              </a:defRPr>
            </a:lvl3pPr>
            <a:lvl4pPr marL="1600200" indent="-228600" eaLnBrk="0" hangingPunct="0">
              <a:defRPr sz="2400">
                <a:solidFill>
                  <a:schemeClr val="tx1"/>
                </a:solidFill>
                <a:latin typeface="Arial" pitchFamily="34" charset="0"/>
                <a:ea typeface="ヒラギノ角ゴ Pro W3" pitchFamily="124" charset="-128"/>
              </a:defRPr>
            </a:lvl4pPr>
            <a:lvl5pPr marL="2057400" indent="-228600" eaLnBrk="0" hangingPunct="0">
              <a:defRPr sz="2400">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9pPr>
          </a:lstStyle>
          <a:p>
            <a:fld id="{FE078D7D-E1D0-4DA5-AD02-C13BC3C7BE9D}" type="slidenum">
              <a:rPr altLang="en-US" sz="1200">
                <a:solidFill>
                  <a:srgbClr val="000000"/>
                </a:solidFill>
                <a:latin typeface="Times New Roman" pitchFamily="18" charset="0"/>
              </a:rPr>
              <a:pPr/>
              <a:t>1</a:t>
            </a:fld>
            <a:endParaRPr altLang="en-US" sz="1200">
              <a:solidFill>
                <a:srgbClr val="000000"/>
              </a:solidFill>
              <a:latin typeface="Times New Roman" pitchFamily="18" charset="0"/>
            </a:endParaRPr>
          </a:p>
        </p:txBody>
      </p:sp>
      <p:sp>
        <p:nvSpPr>
          <p:cNvPr id="11266" name="Rectangle 2"/>
          <p:cNvSpPr>
            <a:spLocks noGrp="1" noRot="1" noChangeAspect="1" noChangeArrowheads="1" noTextEdit="1"/>
          </p:cNvSpPr>
          <p:nvPr>
            <p:ph type="sldImg"/>
          </p:nvPr>
        </p:nvSpPr>
        <p:spPr>
          <a:xfrm>
            <a:off x="1371600" y="1143000"/>
            <a:ext cx="4114800" cy="3086100"/>
          </a:xfrm>
          <a:ln/>
        </p:spPr>
      </p:sp>
      <p:sp>
        <p:nvSpPr>
          <p:cNvPr id="112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Answer: C </a:t>
            </a:r>
          </a:p>
          <a:p>
            <a:r>
              <a:rPr lang="en-US" altLang="en-US" smtClean="0">
                <a:latin typeface="Times New Roman" pitchFamily="18" charset="0"/>
              </a:rPr>
              <a:t>The purpose of this question is to help students figure out gamete types—a step they often rush past. Students need to realize that gametes are haploid and that each gamete contains one, and only one, allele for each of the traits being studied. They also need to know that one allele of one gene will be present with one allele of the other gene. In this case, we are emphasizing that two alleles and two genes are present, and students would use a Punnett square to pair up two alleles (each from a different gene). The presence of the second pea in the question stem is a distracter. Answer A is incorrect because there are four gamete types, and it shows gametes with two alleles for flower color and no alleles for seed color. Answer B is incorrect because it shows only two possible gamete types. Answer C is correct because it shows all four possible gamete types. Answer D is incorrect because it shows gametes that are diploid for one trait and containing an allele for only one locus: white and purple is not possible, and so on. Answer E is incorrect because it shows only one gamete type and a gamete diploid for both loci.</a:t>
            </a:r>
          </a:p>
        </p:txBody>
      </p:sp>
    </p:spTree>
    <p:extLst>
      <p:ext uri="{BB962C8B-B14F-4D97-AF65-F5344CB8AC3E}">
        <p14:creationId xmlns:p14="http://schemas.microsoft.com/office/powerpoint/2010/main" val="392427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itchFamily="34" charset="0"/>
                <a:ea typeface="ヒラギノ角ゴ Pro W3" pitchFamily="124" charset="-128"/>
              </a:defRPr>
            </a:lvl1pPr>
            <a:lvl2pPr marL="742950" indent="-285750" eaLnBrk="0" hangingPunct="0">
              <a:defRPr sz="2400">
                <a:solidFill>
                  <a:schemeClr val="tx1"/>
                </a:solidFill>
                <a:latin typeface="Arial" pitchFamily="34" charset="0"/>
                <a:ea typeface="ヒラギノ角ゴ Pro W3" pitchFamily="124" charset="-128"/>
              </a:defRPr>
            </a:lvl2pPr>
            <a:lvl3pPr marL="1143000" indent="-228600" eaLnBrk="0" hangingPunct="0">
              <a:defRPr sz="2400">
                <a:solidFill>
                  <a:schemeClr val="tx1"/>
                </a:solidFill>
                <a:latin typeface="Arial" pitchFamily="34" charset="0"/>
                <a:ea typeface="ヒラギノ角ゴ Pro W3" pitchFamily="124" charset="-128"/>
              </a:defRPr>
            </a:lvl3pPr>
            <a:lvl4pPr marL="1600200" indent="-228600" eaLnBrk="0" hangingPunct="0">
              <a:defRPr sz="2400">
                <a:solidFill>
                  <a:schemeClr val="tx1"/>
                </a:solidFill>
                <a:latin typeface="Arial" pitchFamily="34" charset="0"/>
                <a:ea typeface="ヒラギノ角ゴ Pro W3" pitchFamily="124" charset="-128"/>
              </a:defRPr>
            </a:lvl4pPr>
            <a:lvl5pPr marL="2057400" indent="-228600" eaLnBrk="0" hangingPunct="0">
              <a:defRPr sz="2400">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9pPr>
          </a:lstStyle>
          <a:p>
            <a:pPr algn="r" fontAlgn="base">
              <a:spcBef>
                <a:spcPct val="0"/>
              </a:spcBef>
              <a:spcAft>
                <a:spcPct val="0"/>
              </a:spcAft>
            </a:pPr>
            <a:fld id="{F11714C3-9FA0-4F25-8A38-B3D417877A0D}" type="slidenum">
              <a:rPr lang="en-US" altLang="en-US" sz="1200">
                <a:solidFill>
                  <a:srgbClr val="000000"/>
                </a:solidFill>
                <a:latin typeface="Times New Roman" pitchFamily="18" charset="0"/>
              </a:rPr>
              <a:pPr algn="r" fontAlgn="base">
                <a:spcBef>
                  <a:spcPct val="0"/>
                </a:spcBef>
                <a:spcAft>
                  <a:spcPct val="0"/>
                </a:spcAft>
              </a:pPr>
              <a:t>2</a:t>
            </a:fld>
            <a:endParaRPr lang="en-US" altLang="en-US" sz="1200">
              <a:solidFill>
                <a:srgbClr val="000000"/>
              </a:solidFill>
              <a:latin typeface="Times New Roman" pitchFamily="18" charset="0"/>
            </a:endParaRPr>
          </a:p>
        </p:txBody>
      </p:sp>
      <p:sp>
        <p:nvSpPr>
          <p:cNvPr id="15362" name="Rectangle 2"/>
          <p:cNvSpPr>
            <a:spLocks noGrp="1" noRot="1" noChangeAspect="1" noChangeArrowheads="1" noTextEdit="1"/>
          </p:cNvSpPr>
          <p:nvPr>
            <p:ph type="sldImg"/>
          </p:nvPr>
        </p:nvSpPr>
        <p:spPr>
          <a:xfrm>
            <a:off x="1371600" y="1143000"/>
            <a:ext cx="4114800" cy="308610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Answer: C</a:t>
            </a:r>
          </a:p>
        </p:txBody>
      </p:sp>
    </p:spTree>
    <p:extLst>
      <p:ext uri="{BB962C8B-B14F-4D97-AF65-F5344CB8AC3E}">
        <p14:creationId xmlns:p14="http://schemas.microsoft.com/office/powerpoint/2010/main" val="1265370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itchFamily="34" charset="0"/>
                <a:ea typeface="ヒラギノ角ゴ Pro W3" pitchFamily="124" charset="-128"/>
              </a:defRPr>
            </a:lvl1pPr>
            <a:lvl2pPr marL="742950" indent="-285750" eaLnBrk="0" hangingPunct="0">
              <a:defRPr sz="2400">
                <a:solidFill>
                  <a:schemeClr val="tx1"/>
                </a:solidFill>
                <a:latin typeface="Arial" pitchFamily="34" charset="0"/>
                <a:ea typeface="ヒラギノ角ゴ Pro W3" pitchFamily="124" charset="-128"/>
              </a:defRPr>
            </a:lvl2pPr>
            <a:lvl3pPr marL="1143000" indent="-228600" eaLnBrk="0" hangingPunct="0">
              <a:defRPr sz="2400">
                <a:solidFill>
                  <a:schemeClr val="tx1"/>
                </a:solidFill>
                <a:latin typeface="Arial" pitchFamily="34" charset="0"/>
                <a:ea typeface="ヒラギノ角ゴ Pro W3" pitchFamily="124" charset="-128"/>
              </a:defRPr>
            </a:lvl3pPr>
            <a:lvl4pPr marL="1600200" indent="-228600" eaLnBrk="0" hangingPunct="0">
              <a:defRPr sz="2400">
                <a:solidFill>
                  <a:schemeClr val="tx1"/>
                </a:solidFill>
                <a:latin typeface="Arial" pitchFamily="34" charset="0"/>
                <a:ea typeface="ヒラギノ角ゴ Pro W3" pitchFamily="124" charset="-128"/>
              </a:defRPr>
            </a:lvl4pPr>
            <a:lvl5pPr marL="2057400" indent="-228600" eaLnBrk="0" hangingPunct="0">
              <a:defRPr sz="2400">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9pPr>
          </a:lstStyle>
          <a:p>
            <a:pPr algn="r" fontAlgn="base">
              <a:spcBef>
                <a:spcPct val="0"/>
              </a:spcBef>
              <a:spcAft>
                <a:spcPct val="0"/>
              </a:spcAft>
            </a:pPr>
            <a:fld id="{3C7E5142-705C-4704-9DE6-033842AD3D0B}" type="slidenum">
              <a:rPr lang="en-US" altLang="en-US" sz="1200">
                <a:solidFill>
                  <a:srgbClr val="000000"/>
                </a:solidFill>
                <a:latin typeface="Times New Roman" pitchFamily="18" charset="0"/>
              </a:rPr>
              <a:pPr algn="r" fontAlgn="base">
                <a:spcBef>
                  <a:spcPct val="0"/>
                </a:spcBef>
                <a:spcAft>
                  <a:spcPct val="0"/>
                </a:spcAft>
              </a:pPr>
              <a:t>3</a:t>
            </a:fld>
            <a:endParaRPr lang="en-US" altLang="en-US" sz="1200">
              <a:solidFill>
                <a:srgbClr val="000000"/>
              </a:solidFill>
              <a:latin typeface="Times New Roman" pitchFamily="18" charset="0"/>
            </a:endParaRPr>
          </a:p>
        </p:txBody>
      </p:sp>
      <p:sp>
        <p:nvSpPr>
          <p:cNvPr id="19458" name="Rectangle 2"/>
          <p:cNvSpPr>
            <a:spLocks noGrp="1" noRot="1" noChangeAspect="1" noChangeArrowheads="1" noTextEdit="1"/>
          </p:cNvSpPr>
          <p:nvPr>
            <p:ph type="sldImg"/>
          </p:nvPr>
        </p:nvSpPr>
        <p:spPr>
          <a:xfrm>
            <a:off x="1371600" y="1143000"/>
            <a:ext cx="4114800" cy="3086100"/>
          </a:xfrm>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Answer: C </a:t>
            </a:r>
          </a:p>
          <a:p>
            <a:r>
              <a:rPr lang="en-US" altLang="en-US" smtClean="0">
                <a:latin typeface="Times New Roman" pitchFamily="18" charset="0"/>
              </a:rPr>
              <a:t>The intent of the question is to help students understand that Tay-Sachs is a genetic disease caused by a deleterious recessive allele. It also should help students realize that, with independent events, prior events have no effect on subsequent events. The parents are both heterozygotes and students can construct a Punnett square. Answer A is likely incorrect because the fact that the couple had one child with Tay-Sachs indicates that each parent has an allele for Tay-Sachs (the one exception is if a new mutation, a rare event, occurred during the meiotic events leading up to the production of one of the gametes that formed the first child). In answer B, the first sentence is correct, but this answer is incorrect because each child has a 25% probability of having the disease (it would be 50% if the allele were dominant). Answer C is correct. Answer D is incorrect because each conception must be viewed as an independent event. If this rationale were true, every family that had a girl would next have a boy—and we</a:t>
            </a:r>
            <a:r>
              <a:rPr lang="ja-JP" altLang="en-US" smtClean="0">
                <a:latin typeface="Times New Roman" pitchFamily="18" charset="0"/>
              </a:rPr>
              <a:t>’</a:t>
            </a:r>
            <a:r>
              <a:rPr lang="en-US" altLang="ja-JP" smtClean="0">
                <a:latin typeface="Times New Roman" pitchFamily="18" charset="0"/>
              </a:rPr>
              <a:t>ve all seen examples of families with two girls or two boys. Answer E is incorrect because Tay-Sachs is recessive and a person must have two copies of the allele to have the disease.</a:t>
            </a:r>
            <a:endParaRPr lang="en-US" altLang="en-US" smtClean="0">
              <a:latin typeface="Times New Roman" pitchFamily="18" charset="0"/>
            </a:endParaRPr>
          </a:p>
        </p:txBody>
      </p:sp>
    </p:spTree>
    <p:extLst>
      <p:ext uri="{BB962C8B-B14F-4D97-AF65-F5344CB8AC3E}">
        <p14:creationId xmlns:p14="http://schemas.microsoft.com/office/powerpoint/2010/main" val="3942408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xfrm>
            <a:off x="1371600" y="1143000"/>
            <a:ext cx="4114800" cy="3086100"/>
          </a:xfrm>
          <a:ln/>
        </p:spPr>
      </p:sp>
      <p:sp>
        <p:nvSpPr>
          <p:cNvPr id="378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Answer: C</a:t>
            </a:r>
          </a:p>
        </p:txBody>
      </p:sp>
      <p:sp>
        <p:nvSpPr>
          <p:cNvPr id="378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pitchFamily="124" charset="-128"/>
              </a:defRPr>
            </a:lvl1pPr>
            <a:lvl2pPr marL="742950" indent="-285750" eaLnBrk="0" hangingPunct="0">
              <a:defRPr sz="2400">
                <a:solidFill>
                  <a:schemeClr val="tx1"/>
                </a:solidFill>
                <a:latin typeface="Arial" pitchFamily="34" charset="0"/>
                <a:ea typeface="ヒラギノ角ゴ Pro W3" pitchFamily="124" charset="-128"/>
              </a:defRPr>
            </a:lvl2pPr>
            <a:lvl3pPr marL="1143000" indent="-228600" eaLnBrk="0" hangingPunct="0">
              <a:defRPr sz="2400">
                <a:solidFill>
                  <a:schemeClr val="tx1"/>
                </a:solidFill>
                <a:latin typeface="Arial" pitchFamily="34" charset="0"/>
                <a:ea typeface="ヒラギノ角ゴ Pro W3" pitchFamily="124" charset="-128"/>
              </a:defRPr>
            </a:lvl3pPr>
            <a:lvl4pPr marL="1600200" indent="-228600" eaLnBrk="0" hangingPunct="0">
              <a:defRPr sz="2400">
                <a:solidFill>
                  <a:schemeClr val="tx1"/>
                </a:solidFill>
                <a:latin typeface="Arial" pitchFamily="34" charset="0"/>
                <a:ea typeface="ヒラギノ角ゴ Pro W3" pitchFamily="124" charset="-128"/>
              </a:defRPr>
            </a:lvl4pPr>
            <a:lvl5pPr marL="2057400" indent="-228600" eaLnBrk="0" hangingPunct="0">
              <a:defRPr sz="2400">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9pPr>
          </a:lstStyle>
          <a:p>
            <a:fld id="{A82A8B41-0BD2-44D2-AA87-9E848B34D88A}" type="slidenum">
              <a:rPr altLang="en-US" sz="1200">
                <a:solidFill>
                  <a:srgbClr val="000000"/>
                </a:solidFill>
                <a:latin typeface="Times New Roman" pitchFamily="18" charset="0"/>
              </a:rPr>
              <a:pPr/>
              <a:t>4</a:t>
            </a:fld>
            <a:endParaRPr altLang="en-US" sz="1200">
              <a:solidFill>
                <a:srgbClr val="000000"/>
              </a:solidFill>
              <a:latin typeface="Times New Roman" pitchFamily="18" charset="0"/>
            </a:endParaRPr>
          </a:p>
        </p:txBody>
      </p:sp>
    </p:spTree>
    <p:extLst>
      <p:ext uri="{BB962C8B-B14F-4D97-AF65-F5344CB8AC3E}">
        <p14:creationId xmlns:p14="http://schemas.microsoft.com/office/powerpoint/2010/main" val="861464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a:spLocks noChangeArrowheads="1"/>
          </p:cNvSpPr>
          <p:nvPr/>
        </p:nvSpPr>
        <p:spPr bwMode="auto">
          <a:xfrm>
            <a:off x="7938" y="162990"/>
            <a:ext cx="9144000" cy="941796"/>
          </a:xfrm>
          <a:prstGeom prst="rect">
            <a:avLst/>
          </a:prstGeom>
          <a:noFill/>
          <a:ln>
            <a:noFill/>
          </a:ln>
          <a:extLst>
            <a:ext uri="{909E8E84-426E-40DD-AFC4-6F175D3DCCD1}">
              <a14:hiddenFill xmlns:a14="http://schemas.microsoft.com/office/drawing/2010/main">
                <a:gradFill rotWithShape="0">
                  <a:gsLst>
                    <a:gs pos="0">
                      <a:srgbClr val="629F39"/>
                    </a:gs>
                    <a:gs pos="100000">
                      <a:srgbClr val="58B5B2"/>
                    </a:gs>
                  </a:gsLst>
                  <a:lin ang="0" scaled="1"/>
                </a:gradFill>
              </a14:hiddenFill>
            </a:ext>
            <a:ext uri="{91240B29-F687-4F45-9708-019B960494DF}">
              <a14:hiddenLine xmlns:a14="http://schemas.microsoft.com/office/drawing/2010/main" w="9525">
                <a:solidFill>
                  <a:srgbClr val="F6C932"/>
                </a:solidFill>
                <a:miter lim="800000"/>
                <a:headEnd/>
                <a:tailEnd/>
              </a14:hiddenLine>
            </a:ext>
          </a:extLst>
        </p:spPr>
        <p:txBody>
          <a:bodyPr>
            <a:spAutoFit/>
          </a:bodyP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ctr" eaLnBrk="1" fontAlgn="base" hangingPunct="1">
              <a:lnSpc>
                <a:spcPct val="70000"/>
              </a:lnSpc>
              <a:spcBef>
                <a:spcPct val="20000"/>
              </a:spcBef>
              <a:spcAft>
                <a:spcPct val="20000"/>
              </a:spcAft>
              <a:defRPr/>
            </a:pPr>
            <a:r>
              <a:rPr lang="en-US" sz="2400" dirty="0" smtClean="0">
                <a:solidFill>
                  <a:srgbClr val="FFFFFF"/>
                </a:solidFill>
                <a:latin typeface="Times New Roman"/>
                <a:cs typeface="Times New Roman" pitchFamily="84" charset="0"/>
              </a:rPr>
              <a:t>CAMPBELL</a:t>
            </a:r>
          </a:p>
          <a:p>
            <a:pPr algn="ctr" eaLnBrk="1" fontAlgn="base" hangingPunct="1">
              <a:lnSpc>
                <a:spcPct val="50000"/>
              </a:lnSpc>
              <a:spcBef>
                <a:spcPct val="20000"/>
              </a:spcBef>
              <a:spcAft>
                <a:spcPct val="20000"/>
              </a:spcAft>
              <a:defRPr/>
            </a:pPr>
            <a:r>
              <a:rPr lang="en-US" sz="4800" dirty="0" smtClean="0">
                <a:solidFill>
                  <a:srgbClr val="D2B239"/>
                </a:solidFill>
                <a:latin typeface="Times New Roman"/>
                <a:cs typeface="Times New Roman" pitchFamily="84" charset="0"/>
              </a:rPr>
              <a:t>BIOLOGY</a:t>
            </a:r>
          </a:p>
        </p:txBody>
      </p:sp>
      <p:sp>
        <p:nvSpPr>
          <p:cNvPr id="5" name="Text Box 31"/>
          <p:cNvSpPr txBox="1">
            <a:spLocks noChangeArrowheads="1"/>
          </p:cNvSpPr>
          <p:nvPr/>
        </p:nvSpPr>
        <p:spPr bwMode="auto">
          <a:xfrm>
            <a:off x="0" y="1131066"/>
            <a:ext cx="9144000" cy="338554"/>
          </a:xfrm>
          <a:prstGeom prst="rect">
            <a:avLst/>
          </a:prstGeom>
          <a:noFill/>
          <a:ln>
            <a:noFill/>
          </a:ln>
          <a:effectLst/>
          <a:extLst>
            <a:ext uri="{909E8E84-426E-40DD-AFC4-6F175D3DCCD1}">
              <a14:hiddenFill xmlns:a14="http://schemas.microsoft.com/office/drawing/2010/main">
                <a:gradFill rotWithShape="0">
                  <a:gsLst>
                    <a:gs pos="0">
                      <a:srgbClr val="629F39"/>
                    </a:gs>
                    <a:gs pos="100000">
                      <a:srgbClr val="58B5B2"/>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Arial" charset="0"/>
                <a:ea typeface="Geneva" charset="0"/>
                <a:cs typeface="Arial" charset="0"/>
              </a:defRPr>
            </a:lvl1pPr>
            <a:lvl2pPr marL="742950" indent="-285750" eaLnBrk="0" hangingPunct="0">
              <a:defRPr sz="2400">
                <a:solidFill>
                  <a:schemeClr val="tx1"/>
                </a:solidFill>
                <a:latin typeface="Arial" charset="0"/>
                <a:ea typeface="Arial" charset="0"/>
                <a:cs typeface="Arial" charset="0"/>
              </a:defRPr>
            </a:lvl2pPr>
            <a:lvl3pPr marL="1143000" indent="-228600" eaLnBrk="0" hangingPunct="0">
              <a:defRPr sz="2400">
                <a:solidFill>
                  <a:schemeClr val="tx1"/>
                </a:solidFill>
                <a:latin typeface="Arial" charset="0"/>
                <a:ea typeface="Arial" charset="0"/>
                <a:cs typeface="Arial" charset="0"/>
              </a:defRPr>
            </a:lvl3pPr>
            <a:lvl4pPr marL="1600200" indent="-228600" eaLnBrk="0" hangingPunct="0">
              <a:defRPr sz="2400">
                <a:solidFill>
                  <a:schemeClr val="tx1"/>
                </a:solidFill>
                <a:latin typeface="Arial" charset="0"/>
                <a:ea typeface="Arial" charset="0"/>
                <a:cs typeface="Arial" charset="0"/>
              </a:defRPr>
            </a:lvl4pPr>
            <a:lvl5pPr marL="2057400" indent="-228600" eaLnBrk="0" hangingPunct="0">
              <a:defRPr sz="24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fontAlgn="base" hangingPunct="1">
              <a:spcBef>
                <a:spcPct val="20000"/>
              </a:spcBef>
              <a:spcAft>
                <a:spcPct val="20000"/>
              </a:spcAft>
            </a:pPr>
            <a:r>
              <a:rPr lang="en-US" sz="1600" dirty="0" smtClean="0">
                <a:solidFill>
                  <a:srgbClr val="FFFFFF"/>
                </a:solidFill>
                <a:latin typeface="Times New Roman" charset="0"/>
                <a:cs typeface="Times New Roman" charset="0"/>
              </a:rPr>
              <a:t>Reece </a:t>
            </a:r>
            <a:r>
              <a:rPr lang="en-US" sz="1600" dirty="0" smtClean="0">
                <a:solidFill>
                  <a:srgbClr val="D2B239"/>
                </a:solidFill>
                <a:latin typeface="Times New Roman" charset="0"/>
                <a:cs typeface="Times New Roman" charset="0"/>
              </a:rPr>
              <a:t>•</a:t>
            </a:r>
            <a:r>
              <a:rPr lang="en-US" sz="1600" dirty="0" smtClean="0">
                <a:solidFill>
                  <a:srgbClr val="FFFFFF"/>
                </a:solidFill>
                <a:latin typeface="Times New Roman" charset="0"/>
                <a:cs typeface="Times New Roman" charset="0"/>
              </a:rPr>
              <a:t> </a:t>
            </a:r>
            <a:r>
              <a:rPr lang="en-US" sz="1600" dirty="0" err="1" smtClean="0">
                <a:solidFill>
                  <a:srgbClr val="FFFFFF"/>
                </a:solidFill>
                <a:latin typeface="Times New Roman" charset="0"/>
                <a:cs typeface="Times New Roman" charset="0"/>
              </a:rPr>
              <a:t>Urry</a:t>
            </a:r>
            <a:r>
              <a:rPr lang="en-US" sz="1600" dirty="0" smtClean="0">
                <a:solidFill>
                  <a:srgbClr val="FFFFFF"/>
                </a:solidFill>
                <a:latin typeface="Times New Roman" charset="0"/>
                <a:cs typeface="Times New Roman" charset="0"/>
              </a:rPr>
              <a:t> </a:t>
            </a:r>
            <a:r>
              <a:rPr lang="en-US" sz="1600" dirty="0" smtClean="0">
                <a:solidFill>
                  <a:srgbClr val="D2B239"/>
                </a:solidFill>
                <a:latin typeface="Times New Roman" charset="0"/>
                <a:cs typeface="Times New Roman" charset="0"/>
              </a:rPr>
              <a:t>•</a:t>
            </a:r>
            <a:r>
              <a:rPr lang="en-US" sz="1600" dirty="0" smtClean="0">
                <a:solidFill>
                  <a:srgbClr val="FFFFFF"/>
                </a:solidFill>
                <a:latin typeface="Times New Roman" charset="0"/>
                <a:cs typeface="Times New Roman" charset="0"/>
              </a:rPr>
              <a:t> Cain </a:t>
            </a:r>
            <a:r>
              <a:rPr lang="en-US" sz="1600" dirty="0" smtClean="0">
                <a:solidFill>
                  <a:srgbClr val="D2B239"/>
                </a:solidFill>
                <a:latin typeface="Times New Roman" charset="0"/>
                <a:cs typeface="Times New Roman" charset="0"/>
              </a:rPr>
              <a:t>•</a:t>
            </a:r>
            <a:r>
              <a:rPr lang="en-US" sz="1600" dirty="0" smtClean="0">
                <a:solidFill>
                  <a:srgbClr val="FFFFFF"/>
                </a:solidFill>
                <a:latin typeface="Times New Roman" charset="0"/>
                <a:cs typeface="Times New Roman" charset="0"/>
              </a:rPr>
              <a:t> Wasserman </a:t>
            </a:r>
            <a:r>
              <a:rPr lang="en-US" sz="1600" dirty="0" smtClean="0">
                <a:solidFill>
                  <a:srgbClr val="D2B239"/>
                </a:solidFill>
                <a:latin typeface="Times New Roman" charset="0"/>
                <a:cs typeface="Times New Roman" charset="0"/>
              </a:rPr>
              <a:t>•</a:t>
            </a:r>
            <a:r>
              <a:rPr lang="en-US" sz="1600" dirty="0" smtClean="0">
                <a:solidFill>
                  <a:srgbClr val="FFFFFF"/>
                </a:solidFill>
                <a:latin typeface="Times New Roman" charset="0"/>
                <a:cs typeface="Times New Roman" charset="0"/>
              </a:rPr>
              <a:t> </a:t>
            </a:r>
            <a:r>
              <a:rPr lang="en-US" sz="1600" dirty="0" err="1" smtClean="0">
                <a:solidFill>
                  <a:srgbClr val="FFFFFF"/>
                </a:solidFill>
                <a:latin typeface="Times New Roman" charset="0"/>
                <a:cs typeface="Times New Roman" charset="0"/>
              </a:rPr>
              <a:t>Minorsky</a:t>
            </a:r>
            <a:r>
              <a:rPr lang="en-US" sz="1600" dirty="0" smtClean="0">
                <a:solidFill>
                  <a:srgbClr val="FFFFFF"/>
                </a:solidFill>
                <a:latin typeface="Times New Roman" charset="0"/>
                <a:cs typeface="Times New Roman" charset="0"/>
              </a:rPr>
              <a:t> </a:t>
            </a:r>
            <a:r>
              <a:rPr lang="en-US" sz="1600" dirty="0" smtClean="0">
                <a:solidFill>
                  <a:srgbClr val="D2B239"/>
                </a:solidFill>
                <a:latin typeface="Times New Roman" charset="0"/>
                <a:cs typeface="Times New Roman" charset="0"/>
              </a:rPr>
              <a:t>•</a:t>
            </a:r>
            <a:r>
              <a:rPr lang="en-US" sz="1600" dirty="0" smtClean="0">
                <a:solidFill>
                  <a:srgbClr val="FFFFFF"/>
                </a:solidFill>
                <a:latin typeface="Times New Roman" charset="0"/>
                <a:cs typeface="Times New Roman" charset="0"/>
              </a:rPr>
              <a:t> Jackson</a:t>
            </a:r>
            <a:endParaRPr lang="en-US" sz="1600" dirty="0">
              <a:solidFill>
                <a:srgbClr val="FFFFFF"/>
              </a:solidFill>
              <a:latin typeface="Times New Roman" charset="0"/>
              <a:cs typeface="Times New Roman" charset="0"/>
            </a:endParaRPr>
          </a:p>
        </p:txBody>
      </p:sp>
      <p:sp>
        <p:nvSpPr>
          <p:cNvPr id="6" name="Text Box 14"/>
          <p:cNvSpPr txBox="1">
            <a:spLocks noChangeArrowheads="1"/>
          </p:cNvSpPr>
          <p:nvPr/>
        </p:nvSpPr>
        <p:spPr bwMode="auto">
          <a:xfrm>
            <a:off x="1" y="6592890"/>
            <a:ext cx="6880225" cy="200025"/>
          </a:xfrm>
          <a:prstGeom prst="rect">
            <a:avLst/>
          </a:prstGeom>
          <a:noFill/>
          <a:ln>
            <a:noFill/>
          </a:ln>
          <a:extLst>
            <a:ext uri="{909E8E84-426E-40DD-AFC4-6F175D3DCCD1}">
              <a14:hiddenFill xmlns:a14="http://schemas.microsoft.com/office/drawing/2010/main">
                <a:gradFill rotWithShape="0">
                  <a:gsLst>
                    <a:gs pos="0">
                      <a:srgbClr val="6CAA3C"/>
                    </a:gs>
                    <a:gs pos="100000">
                      <a:srgbClr val="5EBDBE"/>
                    </a:gs>
                  </a:gsLst>
                  <a:lin ang="0" scaled="1"/>
                </a:gra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sz="2400">
                <a:solidFill>
                  <a:schemeClr val="tx1"/>
                </a:solidFill>
                <a:latin typeface="Arial" charset="0"/>
                <a:ea typeface="Geneva" charset="0"/>
                <a:cs typeface="Arial" charset="0"/>
              </a:defRPr>
            </a:lvl1pPr>
            <a:lvl2pPr marL="742950" indent="-285750" eaLnBrk="0" hangingPunct="0">
              <a:defRPr sz="2400">
                <a:solidFill>
                  <a:schemeClr val="tx1"/>
                </a:solidFill>
                <a:latin typeface="Arial" charset="0"/>
                <a:ea typeface="Arial" charset="0"/>
                <a:cs typeface="Arial" charset="0"/>
              </a:defRPr>
            </a:lvl2pPr>
            <a:lvl3pPr marL="1143000" indent="-228600" eaLnBrk="0" hangingPunct="0">
              <a:defRPr sz="2400">
                <a:solidFill>
                  <a:schemeClr val="tx1"/>
                </a:solidFill>
                <a:latin typeface="Arial" charset="0"/>
                <a:ea typeface="Arial" charset="0"/>
                <a:cs typeface="Arial" charset="0"/>
              </a:defRPr>
            </a:lvl3pPr>
            <a:lvl4pPr marL="1600200" indent="-228600" eaLnBrk="0" hangingPunct="0">
              <a:defRPr sz="2400">
                <a:solidFill>
                  <a:schemeClr val="tx1"/>
                </a:solidFill>
                <a:latin typeface="Arial" charset="0"/>
                <a:ea typeface="Arial" charset="0"/>
                <a:cs typeface="Arial" charset="0"/>
              </a:defRPr>
            </a:lvl4pPr>
            <a:lvl5pPr marL="2057400" indent="-228600" eaLnBrk="0" hangingPunct="0">
              <a:defRPr sz="24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ea typeface="Arial" charset="0"/>
                <a:cs typeface="Arial" charset="0"/>
              </a:defRPr>
            </a:lvl9pPr>
          </a:lstStyle>
          <a:p>
            <a:pPr fontAlgn="base">
              <a:spcBef>
                <a:spcPct val="50000"/>
              </a:spcBef>
              <a:spcAft>
                <a:spcPct val="0"/>
              </a:spcAft>
            </a:pPr>
            <a:r>
              <a:rPr lang="en-US" sz="900" dirty="0">
                <a:solidFill>
                  <a:srgbClr val="FFFFFF"/>
                </a:solidFill>
              </a:rPr>
              <a:t>     © 2014 Pearson Education, Inc.</a:t>
            </a:r>
            <a:endParaRPr lang="en-US" sz="2400" dirty="0">
              <a:solidFill>
                <a:srgbClr val="FFFFFF"/>
              </a:solidFill>
            </a:endParaRPr>
          </a:p>
        </p:txBody>
      </p:sp>
      <p:sp>
        <p:nvSpPr>
          <p:cNvPr id="9" name="Text Box 50"/>
          <p:cNvSpPr txBox="1">
            <a:spLocks noChangeArrowheads="1"/>
          </p:cNvSpPr>
          <p:nvPr/>
        </p:nvSpPr>
        <p:spPr bwMode="auto">
          <a:xfrm>
            <a:off x="6023428" y="715676"/>
            <a:ext cx="869610" cy="348813"/>
          </a:xfrm>
          <a:prstGeom prst="rect">
            <a:avLst/>
          </a:prstGeom>
          <a:noFill/>
          <a:ln>
            <a:noFill/>
          </a:ln>
          <a:effectLst/>
          <a:extLst>
            <a:ext uri="{909E8E84-426E-40DD-AFC4-6F175D3DCCD1}">
              <a14:hiddenFill xmlns:a14="http://schemas.microsoft.com/office/drawing/2010/main">
                <a:gradFill rotWithShape="0">
                  <a:gsLst>
                    <a:gs pos="0">
                      <a:srgbClr val="629F39"/>
                    </a:gs>
                    <a:gs pos="100000">
                      <a:srgbClr val="58B5B2"/>
                    </a:gs>
                  </a:gsLst>
                  <a:lin ang="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Arial" charset="0"/>
                <a:ea typeface="Geneva" charset="0"/>
                <a:cs typeface="Arial" charset="0"/>
              </a:defRPr>
            </a:lvl1pPr>
            <a:lvl2pPr marL="742950" indent="-285750" eaLnBrk="0" hangingPunct="0">
              <a:defRPr sz="2400">
                <a:solidFill>
                  <a:schemeClr val="tx1"/>
                </a:solidFill>
                <a:latin typeface="Arial" charset="0"/>
                <a:ea typeface="Arial" charset="0"/>
                <a:cs typeface="Arial" charset="0"/>
              </a:defRPr>
            </a:lvl2pPr>
            <a:lvl3pPr marL="1143000" indent="-228600" eaLnBrk="0" hangingPunct="0">
              <a:defRPr sz="2400">
                <a:solidFill>
                  <a:schemeClr val="tx1"/>
                </a:solidFill>
                <a:latin typeface="Arial" charset="0"/>
                <a:ea typeface="Arial" charset="0"/>
                <a:cs typeface="Arial" charset="0"/>
              </a:defRPr>
            </a:lvl3pPr>
            <a:lvl4pPr marL="1600200" indent="-228600" eaLnBrk="0" hangingPunct="0">
              <a:defRPr sz="2400">
                <a:solidFill>
                  <a:schemeClr val="tx1"/>
                </a:solidFill>
                <a:latin typeface="Arial" charset="0"/>
                <a:ea typeface="Arial" charset="0"/>
                <a:cs typeface="Arial" charset="0"/>
              </a:defRPr>
            </a:lvl4pPr>
            <a:lvl5pPr marL="2057400" indent="-228600" eaLnBrk="0" hangingPunct="0">
              <a:defRPr sz="24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ea typeface="Arial" charset="0"/>
                <a:cs typeface="Arial" charset="0"/>
              </a:defRPr>
            </a:lvl9pPr>
          </a:lstStyle>
          <a:p>
            <a:pPr algn="r" eaLnBrk="1" fontAlgn="base" hangingPunct="1">
              <a:lnSpc>
                <a:spcPct val="60000"/>
              </a:lnSpc>
              <a:spcBef>
                <a:spcPct val="20000"/>
              </a:spcBef>
              <a:spcAft>
                <a:spcPct val="20000"/>
              </a:spcAft>
            </a:pPr>
            <a:r>
              <a:rPr lang="en-US" sz="1000" b="1" dirty="0" smtClean="0">
                <a:solidFill>
                  <a:srgbClr val="FFFFFF">
                    <a:lumMod val="75000"/>
                  </a:srgbClr>
                </a:solidFill>
                <a:latin typeface="Times New Roman"/>
                <a:cs typeface="Times New Roman"/>
              </a:rPr>
              <a:t>TENTH</a:t>
            </a:r>
          </a:p>
          <a:p>
            <a:pPr algn="r" eaLnBrk="1" fontAlgn="base" hangingPunct="1">
              <a:lnSpc>
                <a:spcPct val="60000"/>
              </a:lnSpc>
              <a:spcBef>
                <a:spcPct val="20000"/>
              </a:spcBef>
              <a:spcAft>
                <a:spcPct val="20000"/>
              </a:spcAft>
            </a:pPr>
            <a:r>
              <a:rPr lang="en-US" sz="1000" b="1" dirty="0" smtClean="0">
                <a:solidFill>
                  <a:srgbClr val="FFFFFF">
                    <a:lumMod val="75000"/>
                  </a:srgbClr>
                </a:solidFill>
                <a:latin typeface="Times New Roman"/>
                <a:cs typeface="Times New Roman"/>
              </a:rPr>
              <a:t>EDITION</a:t>
            </a:r>
            <a:endParaRPr lang="en-US" sz="1000" b="1" dirty="0">
              <a:solidFill>
                <a:srgbClr val="FFFFFF">
                  <a:lumMod val="75000"/>
                </a:srgbClr>
              </a:solidFill>
              <a:latin typeface="Times New Roman"/>
              <a:cs typeface="Times New Roman"/>
            </a:endParaRPr>
          </a:p>
        </p:txBody>
      </p:sp>
      <p:sp>
        <p:nvSpPr>
          <p:cNvPr id="8" name="Rectangle 3"/>
          <p:cNvSpPr>
            <a:spLocks noGrp="1" noChangeArrowheads="1"/>
          </p:cNvSpPr>
          <p:nvPr>
            <p:ph type="subTitle" idx="4294967295"/>
          </p:nvPr>
        </p:nvSpPr>
        <p:spPr>
          <a:xfrm>
            <a:off x="20639" y="3044677"/>
            <a:ext cx="3399719" cy="959883"/>
          </a:xfrm>
          <a:extLst>
            <a:ext uri="{909E8E84-426E-40DD-AFC4-6F175D3DCCD1}">
              <a14:hiddenFill xmlns:a14="http://schemas.microsoft.com/office/drawing/2010/main">
                <a:solidFill>
                  <a:srgbClr val="9D0016">
                    <a:alpha val="25098"/>
                  </a:srgbClr>
                </a:solidFill>
              </a14:hiddenFill>
            </a:ext>
            <a:ext uri="{91240B29-F687-4F45-9708-019B960494DF}">
              <a14:hiddenLine xmlns:a14="http://schemas.microsoft.com/office/drawing/2010/main" w="9525">
                <a:solidFill>
                  <a:srgbClr val="5FAF8E"/>
                </a:solidFill>
                <a:miter lim="800000"/>
                <a:headEnd/>
                <a:tailEnd/>
              </a14:hiddenLine>
            </a:ext>
          </a:extLst>
        </p:spPr>
        <p:txBody>
          <a:bodyPr rIns="0" anchor="ctr"/>
          <a:lstStyle>
            <a:lvl1pPr marL="152400" indent="0" eaLnBrk="1" hangingPunct="1">
              <a:buClr>
                <a:schemeClr val="tx2"/>
              </a:buClr>
              <a:buFont typeface="Wingdings" charset="0"/>
              <a:buNone/>
              <a:defRPr/>
            </a:lvl1pPr>
          </a:lstStyle>
          <a:p>
            <a:pPr marL="152400" indent="0" eaLnBrk="1" hangingPunct="1">
              <a:buClr>
                <a:schemeClr val="tx2"/>
              </a:buClr>
              <a:buFont typeface="Wingdings" charset="0"/>
              <a:buNone/>
            </a:pPr>
            <a:r>
              <a:rPr lang="en-US" sz="3600" b="1" smtClean="0">
                <a:solidFill>
                  <a:schemeClr val="bg1"/>
                </a:solidFill>
                <a:latin typeface="Arial"/>
                <a:cs typeface="Arial"/>
              </a:rPr>
              <a:t>Click to edit Master subtitle style</a:t>
            </a:r>
            <a:endParaRPr lang="en-US" sz="3600" b="1" dirty="0">
              <a:solidFill>
                <a:schemeClr val="bg1"/>
              </a:solidFill>
              <a:latin typeface="Arial"/>
              <a:cs typeface="Arial"/>
            </a:endParaRPr>
          </a:p>
        </p:txBody>
      </p:sp>
      <p:sp>
        <p:nvSpPr>
          <p:cNvPr id="10" name="Text Box 6"/>
          <p:cNvSpPr txBox="1">
            <a:spLocks noChangeArrowheads="1"/>
          </p:cNvSpPr>
          <p:nvPr/>
        </p:nvSpPr>
        <p:spPr bwMode="auto">
          <a:xfrm>
            <a:off x="168275" y="5815264"/>
            <a:ext cx="3436938" cy="60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0" fontAlgn="base" hangingPunct="0">
              <a:spcBef>
                <a:spcPct val="0"/>
              </a:spcBef>
              <a:spcAft>
                <a:spcPct val="0"/>
              </a:spcAft>
            </a:pPr>
            <a:r>
              <a:rPr lang="en-US" sz="1200" dirty="0">
                <a:solidFill>
                  <a:srgbClr val="D2B239"/>
                </a:solidFill>
                <a:latin typeface="Arial" pitchFamily="34" charset="0"/>
                <a:ea typeface="ヒラギノ角ゴ Pro W3" pitchFamily="124" charset="-128"/>
              </a:rPr>
              <a:t>Clicker Questions by</a:t>
            </a:r>
            <a:br>
              <a:rPr lang="en-US" sz="1200" dirty="0">
                <a:solidFill>
                  <a:srgbClr val="D2B239"/>
                </a:solidFill>
                <a:latin typeface="Arial" pitchFamily="34" charset="0"/>
                <a:ea typeface="ヒラギノ角ゴ Pro W3" pitchFamily="124" charset="-128"/>
              </a:rPr>
            </a:br>
            <a:r>
              <a:rPr lang="en-US" sz="1200" dirty="0">
                <a:solidFill>
                  <a:srgbClr val="D2B239"/>
                </a:solidFill>
                <a:latin typeface="Arial" pitchFamily="34" charset="0"/>
                <a:ea typeface="ヒラギノ角ゴ Pro W3" pitchFamily="124" charset="-128"/>
              </a:rPr>
              <a:t>Lisa M. Flick, </a:t>
            </a:r>
            <a:r>
              <a:rPr lang="en-US" sz="1200" dirty="0" err="1">
                <a:solidFill>
                  <a:srgbClr val="D2B239"/>
                </a:solidFill>
                <a:latin typeface="Arial" pitchFamily="34" charset="0"/>
                <a:ea typeface="ヒラギノ角ゴ Pro W3" pitchFamily="124" charset="-128"/>
              </a:rPr>
              <a:t>Ph.D</a:t>
            </a:r>
            <a:endParaRPr lang="en-US" sz="1200" dirty="0">
              <a:solidFill>
                <a:srgbClr val="D2B239"/>
              </a:solidFill>
              <a:latin typeface="Arial" pitchFamily="34" charset="0"/>
              <a:ea typeface="ヒラギノ角ゴ Pro W3" pitchFamily="124" charset="-128"/>
            </a:endParaRPr>
          </a:p>
        </p:txBody>
      </p:sp>
      <p:cxnSp>
        <p:nvCxnSpPr>
          <p:cNvPr id="11" name="Straight Connector 10"/>
          <p:cNvCxnSpPr/>
          <p:nvPr/>
        </p:nvCxnSpPr>
        <p:spPr bwMode="auto">
          <a:xfrm flipV="1">
            <a:off x="127000" y="3054062"/>
            <a:ext cx="1314380" cy="2421"/>
          </a:xfrm>
          <a:prstGeom prst="line">
            <a:avLst/>
          </a:prstGeom>
          <a:solidFill>
            <a:schemeClr val="accent1"/>
          </a:solidFill>
          <a:ln w="38100" cap="flat" cmpd="sng" algn="ctr">
            <a:solidFill>
              <a:srgbClr val="D2B239"/>
            </a:solidFill>
            <a:prstDash val="solid"/>
            <a:round/>
            <a:headEnd type="none" w="med" len="med"/>
            <a:tailEnd type="none" w="med" len="med"/>
          </a:ln>
          <a:effectLst/>
        </p:spPr>
      </p:cxnSp>
      <p:sp>
        <p:nvSpPr>
          <p:cNvPr id="12" name="Text Box 11"/>
          <p:cNvSpPr txBox="1">
            <a:spLocks noChangeArrowheads="1"/>
          </p:cNvSpPr>
          <p:nvPr/>
        </p:nvSpPr>
        <p:spPr bwMode="auto">
          <a:xfrm>
            <a:off x="-23373" y="1633538"/>
            <a:ext cx="1586510" cy="1569660"/>
          </a:xfrm>
          <a:prstGeom prst="rect">
            <a:avLst/>
          </a:prstGeom>
          <a:noFill/>
          <a:ln>
            <a:noFill/>
          </a:ln>
          <a:effectLst/>
          <a:extLst>
            <a:ext uri="{909E8E84-426E-40DD-AFC4-6F175D3DCCD1}">
              <a14:hiddenFill xmlns:a14="http://schemas.microsoft.com/office/drawing/2010/main">
                <a:solidFill>
                  <a:srgbClr val="9D0016"/>
                </a:solidFill>
              </a14:hiddenFill>
            </a:ext>
            <a:ext uri="{91240B29-F687-4F45-9708-019B960494DF}">
              <a14:hiddenLine xmlns:a14="http://schemas.microsoft.com/office/drawing/2010/main" w="9525">
                <a:solidFill>
                  <a:srgbClr val="EFC335"/>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Arial" charset="0"/>
                <a:ea typeface="Geneva" charset="0"/>
                <a:cs typeface="Arial" charset="0"/>
              </a:defRPr>
            </a:lvl1pPr>
            <a:lvl2pPr marL="742950" indent="-285750" eaLnBrk="0" hangingPunct="0">
              <a:defRPr sz="2400">
                <a:solidFill>
                  <a:schemeClr val="tx1"/>
                </a:solidFill>
                <a:latin typeface="Arial" charset="0"/>
                <a:ea typeface="Arial" charset="0"/>
                <a:cs typeface="Arial" charset="0"/>
              </a:defRPr>
            </a:lvl2pPr>
            <a:lvl3pPr marL="1143000" indent="-228600" eaLnBrk="0" hangingPunct="0">
              <a:defRPr sz="2400">
                <a:solidFill>
                  <a:schemeClr val="tx1"/>
                </a:solidFill>
                <a:latin typeface="Arial" charset="0"/>
                <a:ea typeface="Arial" charset="0"/>
                <a:cs typeface="Arial" charset="0"/>
              </a:defRPr>
            </a:lvl3pPr>
            <a:lvl4pPr marL="1600200" indent="-228600" eaLnBrk="0" hangingPunct="0">
              <a:defRPr sz="2400">
                <a:solidFill>
                  <a:schemeClr val="tx1"/>
                </a:solidFill>
                <a:latin typeface="Arial" charset="0"/>
                <a:ea typeface="Arial" charset="0"/>
                <a:cs typeface="Arial" charset="0"/>
              </a:defRPr>
            </a:lvl4pPr>
            <a:lvl5pPr marL="2057400" indent="-228600" eaLnBrk="0" hangingPunct="0">
              <a:defRPr sz="24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fontAlgn="base" hangingPunct="1">
              <a:spcBef>
                <a:spcPct val="0"/>
              </a:spcBef>
              <a:spcAft>
                <a:spcPct val="0"/>
              </a:spcAft>
            </a:pPr>
            <a:r>
              <a:rPr lang="en-US" sz="9600" dirty="0" smtClean="0">
                <a:solidFill>
                  <a:srgbClr val="D2B239"/>
                </a:solidFill>
              </a:rPr>
              <a:t>14</a:t>
            </a:r>
            <a:endParaRPr lang="en-US" sz="9600" dirty="0">
              <a:solidFill>
                <a:srgbClr val="D2B239"/>
              </a:solidFill>
            </a:endParaRPr>
          </a:p>
        </p:txBody>
      </p:sp>
    </p:spTree>
    <p:extLst>
      <p:ext uri="{BB962C8B-B14F-4D97-AF65-F5344CB8AC3E}">
        <p14:creationId xmlns:p14="http://schemas.microsoft.com/office/powerpoint/2010/main" val="212513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7472" indent="-347472">
              <a:buClrTx/>
              <a:defRPr/>
            </a:lvl1pPr>
            <a:lvl2pPr marL="740664" indent="-283464">
              <a:buClrTx/>
              <a:defRPr/>
            </a:lvl2pPr>
            <a:lvl3pPr marL="1143000" indent="-228600">
              <a:buClr>
                <a:srgbClr val="FF6600"/>
              </a:buClr>
              <a:defRPr/>
            </a:lvl3pPr>
            <a:lvl4pPr marL="1600200" indent="-228600">
              <a:buClr>
                <a:srgbClr val="FF6600"/>
              </a:buClr>
              <a:defRPr/>
            </a:lvl4pPr>
            <a:lvl5pPr marL="2057400" indent="-228600">
              <a:buClr>
                <a:srgbClr val="FF6600"/>
              </a:buClr>
              <a:defRPr/>
            </a:lvl5pPr>
          </a:lstStyle>
          <a:p>
            <a:pPr lvl="0"/>
            <a:r>
              <a:rPr lang="en-US" smtClean="0"/>
              <a:t>Click to edit Master text styles</a:t>
            </a:r>
          </a:p>
        </p:txBody>
      </p:sp>
    </p:spTree>
    <p:extLst>
      <p:ext uri="{BB962C8B-B14F-4D97-AF65-F5344CB8AC3E}">
        <p14:creationId xmlns:p14="http://schemas.microsoft.com/office/powerpoint/2010/main" val="100665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93549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01939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8"/>
          <p:cNvSpPr>
            <a:spLocks noGrp="1" noChangeArrowheads="1"/>
          </p:cNvSpPr>
          <p:nvPr>
            <p:ph type="body" idx="1"/>
          </p:nvPr>
        </p:nvSpPr>
        <p:spPr bwMode="auto">
          <a:xfrm>
            <a:off x="540328" y="1756064"/>
            <a:ext cx="8379835" cy="4590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137160" bIns="0" numCol="1" anchor="t" anchorCtr="0" compatLnSpc="1">
            <a:prstTxWarp prst="textNoShape">
              <a:avLst/>
            </a:prstTxWarp>
          </a:bodyPr>
          <a:lstStyle/>
          <a:p>
            <a:pPr lvl="0"/>
            <a:r>
              <a:rPr lang="en-US" dirty="0" smtClean="0"/>
              <a:t>Second level</a:t>
            </a:r>
          </a:p>
          <a:p>
            <a:pPr lvl="0"/>
            <a:r>
              <a:rPr lang="en-US" dirty="0" smtClean="0"/>
              <a:t>Answer</a:t>
            </a:r>
            <a:endParaRPr lang="en-US" dirty="0"/>
          </a:p>
        </p:txBody>
      </p:sp>
      <p:sp>
        <p:nvSpPr>
          <p:cNvPr id="2" name="Rectangle 1"/>
          <p:cNvSpPr/>
          <p:nvPr/>
        </p:nvSpPr>
        <p:spPr bwMode="auto">
          <a:xfrm>
            <a:off x="0" y="1"/>
            <a:ext cx="9144000" cy="290286"/>
          </a:xfrm>
          <a:prstGeom prst="rect">
            <a:avLst/>
          </a:prstGeom>
          <a:gradFill flip="none" rotWithShape="1">
            <a:gsLst>
              <a:gs pos="0">
                <a:srgbClr val="FF6600"/>
              </a:gs>
              <a:gs pos="100000">
                <a:srgbClr val="FFFFFF"/>
              </a:gs>
              <a:gs pos="25000">
                <a:srgbClr val="FF6600">
                  <a:alpha val="75000"/>
                </a:srgbClr>
              </a:gs>
            </a:gsLst>
            <a:lin ang="5400000" scaled="0"/>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fontAlgn="base" hangingPunct="0">
              <a:spcBef>
                <a:spcPct val="0"/>
              </a:spcBef>
              <a:spcAft>
                <a:spcPct val="0"/>
              </a:spcAft>
            </a:pPr>
            <a:endParaRPr lang="en-US" sz="2400">
              <a:solidFill>
                <a:srgbClr val="000000"/>
              </a:solidFill>
              <a:latin typeface="Arial" charset="0"/>
              <a:ea typeface="ヒラギノ角ゴ Pro W3" pitchFamily="124" charset="-128"/>
            </a:endParaRPr>
          </a:p>
        </p:txBody>
      </p:sp>
      <p:sp>
        <p:nvSpPr>
          <p:cNvPr id="1026" name="Rectangle 7"/>
          <p:cNvSpPr>
            <a:spLocks noGrp="1" noChangeArrowheads="1"/>
          </p:cNvSpPr>
          <p:nvPr>
            <p:ph type="title"/>
          </p:nvPr>
        </p:nvSpPr>
        <p:spPr bwMode="auto">
          <a:xfrm>
            <a:off x="182564" y="298676"/>
            <a:ext cx="8775700" cy="1221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US" smtClean="0"/>
              <a:t>Click to edit Master title style</a:t>
            </a:r>
            <a:endParaRPr lang="en-US" dirty="0"/>
          </a:p>
        </p:txBody>
      </p:sp>
      <p:sp>
        <p:nvSpPr>
          <p:cNvPr id="6" name="Rectangle 3"/>
          <p:cNvSpPr>
            <a:spLocks noChangeArrowheads="1"/>
          </p:cNvSpPr>
          <p:nvPr/>
        </p:nvSpPr>
        <p:spPr bwMode="auto">
          <a:xfrm>
            <a:off x="66973" y="6582042"/>
            <a:ext cx="2895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fontAlgn="base">
              <a:spcBef>
                <a:spcPct val="0"/>
              </a:spcBef>
              <a:spcAft>
                <a:spcPct val="0"/>
              </a:spcAft>
            </a:pPr>
            <a:r>
              <a:rPr lang="en-US" sz="900" dirty="0">
                <a:solidFill>
                  <a:srgbClr val="000000"/>
                </a:solidFill>
                <a:latin typeface="Arial" charset="0"/>
                <a:ea typeface="ヒラギノ角ゴ Pro W3" pitchFamily="124" charset="-128"/>
              </a:rPr>
              <a:t>© 2014 Pearson Education, Inc.</a:t>
            </a:r>
          </a:p>
        </p:txBody>
      </p:sp>
    </p:spTree>
    <p:extLst>
      <p:ext uri="{BB962C8B-B14F-4D97-AF65-F5344CB8AC3E}">
        <p14:creationId xmlns:p14="http://schemas.microsoft.com/office/powerpoint/2010/main" val="873860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marL="0" indent="-450850" algn="l" rtl="0" eaLnBrk="1" fontAlgn="base" hangingPunct="1">
        <a:lnSpc>
          <a:spcPct val="90000"/>
        </a:lnSpc>
        <a:spcBef>
          <a:spcPct val="0"/>
        </a:spcBef>
        <a:spcAft>
          <a:spcPct val="0"/>
        </a:spcAft>
        <a:defRPr sz="2800" b="0" baseline="0">
          <a:solidFill>
            <a:schemeClr val="tx1"/>
          </a:solidFill>
          <a:latin typeface="Arial"/>
          <a:ea typeface="Geneva" charset="0"/>
          <a:cs typeface="Arial"/>
        </a:defRPr>
      </a:lvl1pPr>
      <a:lvl2pPr marL="450850" indent="-450850" algn="l" rtl="0" eaLnBrk="1" fontAlgn="base" hangingPunct="1">
        <a:lnSpc>
          <a:spcPct val="90000"/>
        </a:lnSpc>
        <a:spcBef>
          <a:spcPct val="0"/>
        </a:spcBef>
        <a:spcAft>
          <a:spcPct val="0"/>
        </a:spcAft>
        <a:defRPr sz="3200" b="1">
          <a:solidFill>
            <a:srgbClr val="9D002D"/>
          </a:solidFill>
          <a:latin typeface="Times New Roman" charset="0"/>
          <a:ea typeface="Geneva" charset="0"/>
          <a:cs typeface="Arial" charset="0"/>
        </a:defRPr>
      </a:lvl2pPr>
      <a:lvl3pPr marL="450850" indent="-450850" algn="l" rtl="0" eaLnBrk="1" fontAlgn="base" hangingPunct="1">
        <a:lnSpc>
          <a:spcPct val="90000"/>
        </a:lnSpc>
        <a:spcBef>
          <a:spcPct val="0"/>
        </a:spcBef>
        <a:spcAft>
          <a:spcPct val="0"/>
        </a:spcAft>
        <a:defRPr sz="3200" b="1">
          <a:solidFill>
            <a:srgbClr val="9D002D"/>
          </a:solidFill>
          <a:latin typeface="Times New Roman" charset="0"/>
          <a:ea typeface="Geneva" charset="0"/>
          <a:cs typeface="Arial" charset="0"/>
        </a:defRPr>
      </a:lvl3pPr>
      <a:lvl4pPr marL="450850" indent="-450850" algn="l" rtl="0" eaLnBrk="1" fontAlgn="base" hangingPunct="1">
        <a:lnSpc>
          <a:spcPct val="90000"/>
        </a:lnSpc>
        <a:spcBef>
          <a:spcPct val="0"/>
        </a:spcBef>
        <a:spcAft>
          <a:spcPct val="0"/>
        </a:spcAft>
        <a:defRPr sz="3200" b="1">
          <a:solidFill>
            <a:srgbClr val="9D002D"/>
          </a:solidFill>
          <a:latin typeface="Times New Roman" charset="0"/>
          <a:ea typeface="Geneva" charset="0"/>
          <a:cs typeface="Arial" charset="0"/>
        </a:defRPr>
      </a:lvl4pPr>
      <a:lvl5pPr marL="450850" indent="-450850" algn="l" rtl="0" eaLnBrk="1" fontAlgn="base" hangingPunct="1">
        <a:lnSpc>
          <a:spcPct val="90000"/>
        </a:lnSpc>
        <a:spcBef>
          <a:spcPct val="0"/>
        </a:spcBef>
        <a:spcAft>
          <a:spcPct val="0"/>
        </a:spcAft>
        <a:defRPr sz="3200" b="1">
          <a:solidFill>
            <a:srgbClr val="9D002D"/>
          </a:solidFill>
          <a:latin typeface="Times New Roman" charset="0"/>
          <a:ea typeface="Geneva" charset="0"/>
          <a:cs typeface="Arial" charset="0"/>
        </a:defRPr>
      </a:lvl5pPr>
      <a:lvl6pPr marL="9080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6pPr>
      <a:lvl7pPr marL="13652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7pPr>
      <a:lvl8pPr marL="18224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8pPr>
      <a:lvl9pPr marL="22796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9pPr>
    </p:titleStyle>
    <p:bodyStyle>
      <a:lvl1pPr marL="514350" indent="-514350" algn="l" rtl="0" eaLnBrk="1" fontAlgn="base" hangingPunct="1">
        <a:spcBef>
          <a:spcPct val="45000"/>
        </a:spcBef>
        <a:spcAft>
          <a:spcPct val="20000"/>
        </a:spcAft>
        <a:buClrTx/>
        <a:buFont typeface="+mj-lt"/>
        <a:buAutoNum type="alphaLcParenR"/>
        <a:defRPr sz="2600">
          <a:solidFill>
            <a:schemeClr val="tx1"/>
          </a:solidFill>
          <a:latin typeface="Arial" charset="0"/>
          <a:ea typeface="Geneva" charset="0"/>
          <a:cs typeface="+mn-cs"/>
        </a:defRPr>
      </a:lvl1pPr>
      <a:lvl2pPr marL="971550" indent="-514350" algn="l" rtl="0" eaLnBrk="1" fontAlgn="base" hangingPunct="1">
        <a:spcBef>
          <a:spcPct val="45000"/>
        </a:spcBef>
        <a:spcAft>
          <a:spcPct val="20000"/>
        </a:spcAft>
        <a:buClrTx/>
        <a:buFont typeface="+mj-lt"/>
        <a:buAutoNum type="alphaLcParenR"/>
        <a:defRPr sz="2400">
          <a:solidFill>
            <a:schemeClr val="tx1"/>
          </a:solidFill>
          <a:latin typeface="Arial" charset="0"/>
          <a:ea typeface="+mn-ea"/>
          <a:cs typeface="+mn-cs"/>
        </a:defRPr>
      </a:lvl2pPr>
      <a:lvl3pPr marL="1143000" indent="-228600" algn="l" rtl="0" eaLnBrk="1" fontAlgn="base" hangingPunct="1">
        <a:spcBef>
          <a:spcPct val="45000"/>
        </a:spcBef>
        <a:spcAft>
          <a:spcPct val="20000"/>
        </a:spcAft>
        <a:buClr>
          <a:srgbClr val="FF6600"/>
        </a:buClr>
        <a:buFont typeface="Wingdings" charset="2"/>
        <a:buChar char="§"/>
        <a:defRPr sz="2400">
          <a:solidFill>
            <a:schemeClr val="tx1"/>
          </a:solidFill>
          <a:latin typeface="Arial" charset="0"/>
          <a:ea typeface="+mn-ea"/>
          <a:cs typeface="+mn-cs"/>
        </a:defRPr>
      </a:lvl3pPr>
      <a:lvl4pPr marL="1600200" indent="-228600" algn="l" rtl="0" eaLnBrk="1" fontAlgn="base" hangingPunct="1">
        <a:spcBef>
          <a:spcPct val="45000"/>
        </a:spcBef>
        <a:spcAft>
          <a:spcPct val="20000"/>
        </a:spcAft>
        <a:buClr>
          <a:srgbClr val="FF6600"/>
        </a:buClr>
        <a:buFont typeface="Wingdings" charset="2"/>
        <a:buChar char="§"/>
        <a:defRPr sz="2200">
          <a:solidFill>
            <a:schemeClr val="tx1"/>
          </a:solidFill>
          <a:latin typeface="Arial" charset="0"/>
          <a:ea typeface="+mn-ea"/>
          <a:cs typeface="+mn-cs"/>
        </a:defRPr>
      </a:lvl4pPr>
      <a:lvl5pPr marL="2057400" indent="-228600" algn="l" rtl="0" eaLnBrk="1" fontAlgn="base" hangingPunct="1">
        <a:spcBef>
          <a:spcPct val="45000"/>
        </a:spcBef>
        <a:spcAft>
          <a:spcPct val="20000"/>
        </a:spcAft>
        <a:buClr>
          <a:srgbClr val="FF6600"/>
        </a:buClr>
        <a:buFont typeface="Wingdings" charset="2"/>
        <a:buChar char="§"/>
        <a:defRPr sz="2200">
          <a:solidFill>
            <a:schemeClr val="tx1"/>
          </a:solidFill>
          <a:latin typeface="Arial" charset="0"/>
          <a:ea typeface="+mn-ea"/>
          <a:cs typeface="+mn-cs"/>
        </a:defRPr>
      </a:lvl5pPr>
      <a:lvl6pPr marL="33162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6pPr>
      <a:lvl7pPr marL="37734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7pPr>
      <a:lvl8pPr marL="42306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8pPr>
      <a:lvl9pPr marL="46878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a:xfrm>
            <a:off x="182563" y="241527"/>
            <a:ext cx="8875712" cy="1221909"/>
          </a:xfrm>
        </p:spPr>
        <p:txBody>
          <a:bodyPr/>
          <a:lstStyle/>
          <a:p>
            <a:pPr indent="0">
              <a:lnSpc>
                <a:spcPct val="100000"/>
              </a:lnSpc>
              <a:spcBef>
                <a:spcPct val="20000"/>
              </a:spcBef>
              <a:spcAft>
                <a:spcPct val="20000"/>
              </a:spcAft>
            </a:pPr>
            <a:r>
              <a:rPr lang="en-US" altLang="en-US" dirty="0" smtClean="0">
                <a:latin typeface="Arial" pitchFamily="34" charset="0"/>
                <a:ea typeface="ヒラギノ角ゴ Pro W3" pitchFamily="124" charset="-128"/>
              </a:rPr>
              <a:t>A pea plant is heterozygous at the independent loci for flower color (white versus purple) and seed color (yellow versus green). What types of gametes can it produce?</a:t>
            </a:r>
          </a:p>
        </p:txBody>
      </p:sp>
      <p:sp>
        <p:nvSpPr>
          <p:cNvPr id="10242" name="Rectangle 3"/>
          <p:cNvSpPr>
            <a:spLocks noGrp="1" noChangeArrowheads="1"/>
          </p:cNvSpPr>
          <p:nvPr>
            <p:ph idx="1"/>
          </p:nvPr>
        </p:nvSpPr>
        <p:spPr>
          <a:xfrm>
            <a:off x="540329" y="1956089"/>
            <a:ext cx="8379835" cy="3958936"/>
          </a:xfrm>
        </p:spPr>
        <p:txBody>
          <a:bodyPr/>
          <a:lstStyle/>
          <a:p>
            <a:pPr marL="495300" indent="-495300"/>
            <a:r>
              <a:rPr lang="en-US" altLang="en-US" sz="2400" dirty="0">
                <a:latin typeface="Arial" pitchFamily="34" charset="0"/>
                <a:ea typeface="ヒラギノ角ゴ Pro W3" pitchFamily="124" charset="-128"/>
              </a:rPr>
              <a:t>two gamete types: white/white and purple/purple</a:t>
            </a:r>
          </a:p>
          <a:p>
            <a:pPr marL="495300" indent="-495300"/>
            <a:r>
              <a:rPr lang="en-US" altLang="en-US" sz="2400" dirty="0">
                <a:latin typeface="Arial" pitchFamily="34" charset="0"/>
                <a:ea typeface="ヒラギノ角ゴ Pro W3" pitchFamily="124" charset="-128"/>
              </a:rPr>
              <a:t>two gamete types: white/yellow and purple/green</a:t>
            </a:r>
          </a:p>
          <a:p>
            <a:pPr marL="495300" indent="-495300"/>
            <a:r>
              <a:rPr lang="en-US" altLang="en-US" sz="2400" dirty="0">
                <a:latin typeface="Arial" pitchFamily="34" charset="0"/>
                <a:ea typeface="ヒラギノ角ゴ Pro W3" pitchFamily="124" charset="-128"/>
              </a:rPr>
              <a:t>four gamete types: white/yellow, white/green, purple/yellow, and purple/green</a:t>
            </a:r>
          </a:p>
          <a:p>
            <a:pPr marL="495300" indent="-495300"/>
            <a:r>
              <a:rPr lang="en-US" altLang="en-US" sz="2400" dirty="0">
                <a:latin typeface="Arial" pitchFamily="34" charset="0"/>
                <a:ea typeface="ヒラギノ角ゴ Pro W3" pitchFamily="124" charset="-128"/>
              </a:rPr>
              <a:t>four gamete types: white/purple, yellow/green, white/white, and purple/purple</a:t>
            </a:r>
          </a:p>
          <a:p>
            <a:pPr marL="495300" indent="-495300"/>
            <a:r>
              <a:rPr lang="en-US" altLang="en-US" sz="2400" dirty="0">
                <a:latin typeface="Arial" pitchFamily="34" charset="0"/>
                <a:ea typeface="ヒラギノ角ゴ Pro W3" pitchFamily="124" charset="-128"/>
              </a:rPr>
              <a:t>one gamete type: white/purple/yellow/green</a:t>
            </a:r>
          </a:p>
        </p:txBody>
      </p:sp>
      <p:sp>
        <p:nvSpPr>
          <p:cNvPr id="10243" name="Text Box 4"/>
          <p:cNvSpPr txBox="1">
            <a:spLocks noChangeArrowheads="1"/>
          </p:cNvSpPr>
          <p:nvPr/>
        </p:nvSpPr>
        <p:spPr bwMode="auto">
          <a:xfrm>
            <a:off x="6362702"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ヒラギノ角ゴ Pro W3" pitchFamily="124" charset="-128"/>
              </a:defRPr>
            </a:lvl1pPr>
            <a:lvl2pPr marL="742950" indent="-285750" eaLnBrk="0" hangingPunct="0">
              <a:defRPr sz="2400">
                <a:solidFill>
                  <a:schemeClr val="tx1"/>
                </a:solidFill>
                <a:latin typeface="Arial" pitchFamily="34" charset="0"/>
                <a:ea typeface="ヒラギノ角ゴ Pro W3" pitchFamily="124" charset="-128"/>
              </a:defRPr>
            </a:lvl2pPr>
            <a:lvl3pPr marL="1143000" indent="-228600" eaLnBrk="0" hangingPunct="0">
              <a:defRPr sz="2400">
                <a:solidFill>
                  <a:schemeClr val="tx1"/>
                </a:solidFill>
                <a:latin typeface="Arial" pitchFamily="34" charset="0"/>
                <a:ea typeface="ヒラギノ角ゴ Pro W3" pitchFamily="124" charset="-128"/>
              </a:defRPr>
            </a:lvl3pPr>
            <a:lvl4pPr marL="1600200" indent="-228600" eaLnBrk="0" hangingPunct="0">
              <a:defRPr sz="2400">
                <a:solidFill>
                  <a:schemeClr val="tx1"/>
                </a:solidFill>
                <a:latin typeface="Arial" pitchFamily="34" charset="0"/>
                <a:ea typeface="ヒラギノ角ゴ Pro W3" pitchFamily="124" charset="-128"/>
              </a:defRPr>
            </a:lvl4pPr>
            <a:lvl5pPr marL="2057400" indent="-228600" eaLnBrk="0" hangingPunct="0">
              <a:defRPr sz="2400">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9pPr>
          </a:lstStyle>
          <a:p>
            <a:pPr algn="r" fontAlgn="base">
              <a:spcBef>
                <a:spcPct val="0"/>
              </a:spcBef>
              <a:spcAft>
                <a:spcPct val="0"/>
              </a:spcAft>
            </a:pPr>
            <a:endParaRPr lang="en-US" altLang="en-US" sz="1800">
              <a:solidFill>
                <a:srgbClr val="000000"/>
              </a:solidFill>
            </a:endParaRPr>
          </a:p>
        </p:txBody>
      </p:sp>
    </p:spTree>
    <p:extLst>
      <p:ext uri="{BB962C8B-B14F-4D97-AF65-F5344CB8AC3E}">
        <p14:creationId xmlns:p14="http://schemas.microsoft.com/office/powerpoint/2010/main" val="417876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a:xfrm>
            <a:off x="182563" y="232002"/>
            <a:ext cx="8775700" cy="1221909"/>
          </a:xfrm>
        </p:spPr>
        <p:txBody>
          <a:bodyPr/>
          <a:lstStyle/>
          <a:p>
            <a:pPr indent="0">
              <a:lnSpc>
                <a:spcPct val="100000"/>
              </a:lnSpc>
              <a:spcBef>
                <a:spcPct val="20000"/>
              </a:spcBef>
              <a:spcAft>
                <a:spcPct val="20000"/>
              </a:spcAft>
            </a:pPr>
            <a:r>
              <a:rPr lang="en-US" altLang="en-US" dirty="0" smtClean="0">
                <a:latin typeface="Arial" pitchFamily="34" charset="0"/>
                <a:ea typeface="ヒラギノ角ゴ Pro W3" pitchFamily="124" charset="-128"/>
              </a:rPr>
              <a:t>A cross between homozygous purple-flowered and homozygous white-flowered pea plants results in offspring with purple flowers. This demonstrates </a:t>
            </a:r>
          </a:p>
        </p:txBody>
      </p:sp>
      <p:sp>
        <p:nvSpPr>
          <p:cNvPr id="14338" name="Rectangle 3"/>
          <p:cNvSpPr>
            <a:spLocks noGrp="1" noChangeArrowheads="1"/>
          </p:cNvSpPr>
          <p:nvPr>
            <p:ph idx="1"/>
          </p:nvPr>
        </p:nvSpPr>
        <p:spPr>
          <a:xfrm>
            <a:off x="540329" y="1956089"/>
            <a:ext cx="8379835" cy="4073236"/>
          </a:xfrm>
        </p:spPr>
        <p:txBody>
          <a:bodyPr/>
          <a:lstStyle/>
          <a:p>
            <a:pPr marL="495300" indent="-495300"/>
            <a:r>
              <a:rPr lang="en-US" altLang="en-US" sz="2400" dirty="0">
                <a:latin typeface="Arial" pitchFamily="34" charset="0"/>
                <a:ea typeface="ヒラギノ角ゴ Pro W3" pitchFamily="124" charset="-128"/>
              </a:rPr>
              <a:t>the blending model of genetics. </a:t>
            </a:r>
          </a:p>
          <a:p>
            <a:pPr marL="495300" indent="-495300"/>
            <a:r>
              <a:rPr lang="en-US" altLang="en-US" sz="2400" dirty="0">
                <a:latin typeface="Arial" pitchFamily="34" charset="0"/>
                <a:ea typeface="ヒラギノ角ゴ Pro W3" pitchFamily="124" charset="-128"/>
              </a:rPr>
              <a:t>true breeding. </a:t>
            </a:r>
          </a:p>
          <a:p>
            <a:pPr marL="495300" indent="-495300"/>
            <a:r>
              <a:rPr lang="en-US" altLang="en-US" sz="2400" dirty="0">
                <a:latin typeface="Arial" pitchFamily="34" charset="0"/>
                <a:ea typeface="ヒラギノ角ゴ Pro W3" pitchFamily="124" charset="-128"/>
              </a:rPr>
              <a:t>dominance. </a:t>
            </a:r>
          </a:p>
          <a:p>
            <a:pPr marL="495300" indent="-495300"/>
            <a:r>
              <a:rPr lang="en-US" altLang="en-US" sz="2400" dirty="0">
                <a:latin typeface="Arial" pitchFamily="34" charset="0"/>
                <a:ea typeface="ヒラギノ角ゴ Pro W3" pitchFamily="124" charset="-128"/>
              </a:rPr>
              <a:t>a </a:t>
            </a:r>
            <a:r>
              <a:rPr lang="en-US" altLang="en-US" sz="2400" dirty="0" err="1">
                <a:latin typeface="Arial" pitchFamily="34" charset="0"/>
                <a:ea typeface="ヒラギノ角ゴ Pro W3" pitchFamily="124" charset="-128"/>
              </a:rPr>
              <a:t>dihybrid</a:t>
            </a:r>
            <a:r>
              <a:rPr lang="en-US" altLang="en-US" sz="2400" dirty="0">
                <a:latin typeface="Arial" pitchFamily="34" charset="0"/>
                <a:ea typeface="ヒラギノ角ゴ Pro W3" pitchFamily="124" charset="-128"/>
              </a:rPr>
              <a:t> cross. </a:t>
            </a:r>
          </a:p>
          <a:p>
            <a:pPr marL="495300" indent="-495300"/>
            <a:r>
              <a:rPr lang="en-US" altLang="en-US" sz="2400" dirty="0">
                <a:latin typeface="Arial" pitchFamily="34" charset="0"/>
                <a:ea typeface="ヒラギノ角ゴ Pro W3" pitchFamily="124" charset="-128"/>
              </a:rPr>
              <a:t>the mistakes made by Mendel.</a:t>
            </a:r>
          </a:p>
        </p:txBody>
      </p:sp>
      <p:sp>
        <p:nvSpPr>
          <p:cNvPr id="14339" name="Text Box 4"/>
          <p:cNvSpPr txBox="1">
            <a:spLocks noChangeArrowheads="1"/>
          </p:cNvSpPr>
          <p:nvPr/>
        </p:nvSpPr>
        <p:spPr bwMode="auto">
          <a:xfrm>
            <a:off x="6362702"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ヒラギノ角ゴ Pro W3" pitchFamily="124" charset="-128"/>
              </a:defRPr>
            </a:lvl1pPr>
            <a:lvl2pPr marL="742950" indent="-285750" eaLnBrk="0" hangingPunct="0">
              <a:defRPr sz="2400">
                <a:solidFill>
                  <a:schemeClr val="tx1"/>
                </a:solidFill>
                <a:latin typeface="Arial" pitchFamily="34" charset="0"/>
                <a:ea typeface="ヒラギノ角ゴ Pro W3" pitchFamily="124" charset="-128"/>
              </a:defRPr>
            </a:lvl2pPr>
            <a:lvl3pPr marL="1143000" indent="-228600" eaLnBrk="0" hangingPunct="0">
              <a:defRPr sz="2400">
                <a:solidFill>
                  <a:schemeClr val="tx1"/>
                </a:solidFill>
                <a:latin typeface="Arial" pitchFamily="34" charset="0"/>
                <a:ea typeface="ヒラギノ角ゴ Pro W3" pitchFamily="124" charset="-128"/>
              </a:defRPr>
            </a:lvl3pPr>
            <a:lvl4pPr marL="1600200" indent="-228600" eaLnBrk="0" hangingPunct="0">
              <a:defRPr sz="2400">
                <a:solidFill>
                  <a:schemeClr val="tx1"/>
                </a:solidFill>
                <a:latin typeface="Arial" pitchFamily="34" charset="0"/>
                <a:ea typeface="ヒラギノ角ゴ Pro W3" pitchFamily="124" charset="-128"/>
              </a:defRPr>
            </a:lvl4pPr>
            <a:lvl5pPr marL="2057400" indent="-228600" eaLnBrk="0" hangingPunct="0">
              <a:defRPr sz="2400">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9pPr>
          </a:lstStyle>
          <a:p>
            <a:pPr algn="r" fontAlgn="base">
              <a:spcBef>
                <a:spcPct val="0"/>
              </a:spcBef>
              <a:spcAft>
                <a:spcPct val="0"/>
              </a:spcAft>
            </a:pPr>
            <a:endParaRPr lang="en-US" altLang="en-US" sz="1800">
              <a:solidFill>
                <a:srgbClr val="000000"/>
              </a:solidFill>
            </a:endParaRPr>
          </a:p>
        </p:txBody>
      </p:sp>
    </p:spTree>
    <p:extLst>
      <p:ext uri="{BB962C8B-B14F-4D97-AF65-F5344CB8AC3E}">
        <p14:creationId xmlns:p14="http://schemas.microsoft.com/office/powerpoint/2010/main" val="737823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a:xfrm>
            <a:off x="182563" y="336777"/>
            <a:ext cx="8775700" cy="1221909"/>
          </a:xfrm>
        </p:spPr>
        <p:txBody>
          <a:bodyPr/>
          <a:lstStyle/>
          <a:p>
            <a:pPr indent="0">
              <a:lnSpc>
                <a:spcPct val="95000"/>
              </a:lnSpc>
            </a:pPr>
            <a:r>
              <a:rPr lang="en-US" altLang="en-US" sz="2000" dirty="0">
                <a:latin typeface="Arial" pitchFamily="34" charset="0"/>
                <a:ea typeface="ヒラギノ角ゴ Pro W3" pitchFamily="124" charset="-128"/>
              </a:rPr>
              <a:t>Imagine a genetic counselor working with a couple who have just had a child who is suffering from </a:t>
            </a:r>
            <a:r>
              <a:rPr lang="en-US" altLang="en-US" sz="2000" dirty="0" err="1">
                <a:latin typeface="Arial" pitchFamily="34" charset="0"/>
                <a:ea typeface="ヒラギノ角ゴ Pro W3" pitchFamily="124" charset="-128"/>
              </a:rPr>
              <a:t>Tay</a:t>
            </a:r>
            <a:r>
              <a:rPr lang="en-US" altLang="en-US" sz="2000" dirty="0">
                <a:latin typeface="Arial" pitchFamily="34" charset="0"/>
                <a:ea typeface="ヒラギノ角ゴ Pro W3" pitchFamily="124" charset="-128"/>
              </a:rPr>
              <a:t>-Sachs disease. Neither parent has </a:t>
            </a:r>
            <a:r>
              <a:rPr lang="en-US" altLang="en-US" sz="2000" dirty="0" err="1">
                <a:latin typeface="Arial" pitchFamily="34" charset="0"/>
                <a:ea typeface="ヒラギノ角ゴ Pro W3" pitchFamily="124" charset="-128"/>
              </a:rPr>
              <a:t>Tay</a:t>
            </a:r>
            <a:r>
              <a:rPr lang="en-US" altLang="en-US" sz="2000" dirty="0">
                <a:latin typeface="Arial" pitchFamily="34" charset="0"/>
                <a:ea typeface="ヒラギノ角ゴ Pro W3" pitchFamily="124" charset="-128"/>
              </a:rPr>
              <a:t>-Sachs, nor does anyone in their families. Which of the following statements should this counselor make to this couple?</a:t>
            </a:r>
          </a:p>
        </p:txBody>
      </p:sp>
      <p:sp>
        <p:nvSpPr>
          <p:cNvPr id="18434" name="Rectangle 3"/>
          <p:cNvSpPr>
            <a:spLocks noGrp="1" noChangeArrowheads="1"/>
          </p:cNvSpPr>
          <p:nvPr>
            <p:ph idx="1"/>
          </p:nvPr>
        </p:nvSpPr>
        <p:spPr/>
        <p:txBody>
          <a:bodyPr/>
          <a:lstStyle/>
          <a:p>
            <a:pPr marL="495300" indent="-495300">
              <a:lnSpc>
                <a:spcPct val="95000"/>
              </a:lnSpc>
              <a:spcAft>
                <a:spcPct val="15000"/>
              </a:spcAft>
            </a:pPr>
            <a:r>
              <a:rPr lang="ja-JP" altLang="en-US" sz="1900" dirty="0">
                <a:latin typeface="Arial" pitchFamily="34" charset="0"/>
                <a:ea typeface="ヒラギノ角ゴ Pro W3" pitchFamily="124" charset="-128"/>
              </a:rPr>
              <a:t>“</a:t>
            </a:r>
            <a:r>
              <a:rPr lang="en-US" altLang="ja-JP" sz="1900" dirty="0">
                <a:latin typeface="Arial" pitchFamily="34" charset="0"/>
                <a:ea typeface="ヒラギノ角ゴ Pro W3" pitchFamily="124" charset="-128"/>
              </a:rPr>
              <a:t>Because no one in either of your families has </a:t>
            </a:r>
            <a:r>
              <a:rPr lang="en-US" altLang="ja-JP" sz="1900" dirty="0" err="1">
                <a:latin typeface="Arial" pitchFamily="34" charset="0"/>
                <a:ea typeface="ヒラギノ角ゴ Pro W3" pitchFamily="124" charset="-128"/>
              </a:rPr>
              <a:t>Tay</a:t>
            </a:r>
            <a:r>
              <a:rPr lang="en-US" altLang="ja-JP" sz="1900" dirty="0">
                <a:latin typeface="Arial" pitchFamily="34" charset="0"/>
                <a:ea typeface="ヒラギノ角ゴ Pro W3" pitchFamily="124" charset="-128"/>
              </a:rPr>
              <a:t>-Sachs, you are not likely to have another baby with </a:t>
            </a:r>
            <a:r>
              <a:rPr lang="en-US" altLang="ja-JP" sz="1900" dirty="0" err="1">
                <a:latin typeface="Arial" pitchFamily="34" charset="0"/>
                <a:ea typeface="ヒラギノ角ゴ Pro W3" pitchFamily="124" charset="-128"/>
              </a:rPr>
              <a:t>Tay</a:t>
            </a:r>
            <a:r>
              <a:rPr lang="en-US" altLang="ja-JP" sz="1900" dirty="0">
                <a:latin typeface="Arial" pitchFamily="34" charset="0"/>
                <a:ea typeface="ヒラギノ角ゴ Pro W3" pitchFamily="124" charset="-128"/>
              </a:rPr>
              <a:t>-Sachs. You can safely have another child.</a:t>
            </a:r>
            <a:r>
              <a:rPr lang="ja-JP" altLang="en-US" sz="1900" dirty="0">
                <a:latin typeface="Arial" pitchFamily="34" charset="0"/>
                <a:ea typeface="ヒラギノ角ゴ Pro W3" pitchFamily="124" charset="-128"/>
              </a:rPr>
              <a:t>”</a:t>
            </a:r>
            <a:endParaRPr lang="en-US" altLang="ja-JP" sz="1900" dirty="0">
              <a:latin typeface="Arial" pitchFamily="34" charset="0"/>
              <a:ea typeface="ヒラギノ角ゴ Pro W3" pitchFamily="124" charset="-128"/>
            </a:endParaRPr>
          </a:p>
          <a:p>
            <a:pPr marL="495300" indent="-495300">
              <a:lnSpc>
                <a:spcPct val="95000"/>
              </a:lnSpc>
              <a:spcAft>
                <a:spcPct val="15000"/>
              </a:spcAft>
            </a:pPr>
            <a:r>
              <a:rPr lang="ja-JP" altLang="en-US" sz="1900" dirty="0">
                <a:latin typeface="Arial" pitchFamily="34" charset="0"/>
                <a:ea typeface="ヒラギノ角ゴ Pro W3" pitchFamily="124" charset="-128"/>
              </a:rPr>
              <a:t>“</a:t>
            </a:r>
            <a:r>
              <a:rPr lang="en-US" altLang="ja-JP" sz="1900" dirty="0">
                <a:latin typeface="Arial" pitchFamily="34" charset="0"/>
                <a:ea typeface="ヒラギノ角ゴ Pro W3" pitchFamily="124" charset="-128"/>
              </a:rPr>
              <a:t>Because you have had one child with </a:t>
            </a:r>
            <a:r>
              <a:rPr lang="en-US" altLang="ja-JP" sz="1900" dirty="0" err="1">
                <a:latin typeface="Arial" pitchFamily="34" charset="0"/>
                <a:ea typeface="ヒラギノ角ゴ Pro W3" pitchFamily="124" charset="-128"/>
              </a:rPr>
              <a:t>Tay</a:t>
            </a:r>
            <a:r>
              <a:rPr lang="en-US" altLang="ja-JP" sz="1900" dirty="0">
                <a:latin typeface="Arial" pitchFamily="34" charset="0"/>
                <a:ea typeface="ヒラギノ角ゴ Pro W3" pitchFamily="124" charset="-128"/>
              </a:rPr>
              <a:t>-Sachs, you must each carry the allele. Any child you have has a 50% chance of having the disease.</a:t>
            </a:r>
            <a:r>
              <a:rPr lang="ja-JP" altLang="en-US" sz="1900" dirty="0">
                <a:latin typeface="Arial" pitchFamily="34" charset="0"/>
                <a:ea typeface="ヒラギノ角ゴ Pro W3" pitchFamily="124" charset="-128"/>
              </a:rPr>
              <a:t>”</a:t>
            </a:r>
            <a:endParaRPr lang="en-US" altLang="ja-JP" sz="1900" dirty="0">
              <a:latin typeface="Arial" pitchFamily="34" charset="0"/>
              <a:ea typeface="ヒラギノ角ゴ Pro W3" pitchFamily="124" charset="-128"/>
            </a:endParaRPr>
          </a:p>
          <a:p>
            <a:pPr marL="495300" indent="-495300">
              <a:lnSpc>
                <a:spcPct val="95000"/>
              </a:lnSpc>
              <a:spcAft>
                <a:spcPct val="15000"/>
              </a:spcAft>
            </a:pPr>
            <a:r>
              <a:rPr lang="ja-JP" altLang="en-US" sz="1900" dirty="0">
                <a:latin typeface="Arial" pitchFamily="34" charset="0"/>
                <a:ea typeface="ヒラギノ角ゴ Pro W3" pitchFamily="124" charset="-128"/>
              </a:rPr>
              <a:t>“</a:t>
            </a:r>
            <a:r>
              <a:rPr lang="en-US" altLang="ja-JP" sz="1900" dirty="0">
                <a:latin typeface="Arial" pitchFamily="34" charset="0"/>
                <a:ea typeface="ヒラギノ角ゴ Pro W3" pitchFamily="124" charset="-128"/>
              </a:rPr>
              <a:t>Because you have had one child with </a:t>
            </a:r>
            <a:r>
              <a:rPr lang="en-US" altLang="ja-JP" sz="1900" dirty="0" err="1">
                <a:latin typeface="Arial" pitchFamily="34" charset="0"/>
                <a:ea typeface="ヒラギノ角ゴ Pro W3" pitchFamily="124" charset="-128"/>
              </a:rPr>
              <a:t>Tay</a:t>
            </a:r>
            <a:r>
              <a:rPr lang="en-US" altLang="ja-JP" sz="1900" dirty="0">
                <a:latin typeface="Arial" pitchFamily="34" charset="0"/>
                <a:ea typeface="ヒラギノ角ゴ Pro W3" pitchFamily="124" charset="-128"/>
              </a:rPr>
              <a:t>-Sachs, you must each </a:t>
            </a:r>
            <a:br>
              <a:rPr lang="en-US" altLang="ja-JP" sz="1900" dirty="0">
                <a:latin typeface="Arial" pitchFamily="34" charset="0"/>
                <a:ea typeface="ヒラギノ角ゴ Pro W3" pitchFamily="124" charset="-128"/>
              </a:rPr>
            </a:br>
            <a:r>
              <a:rPr lang="en-US" altLang="ja-JP" sz="1900" dirty="0">
                <a:latin typeface="Arial" pitchFamily="34" charset="0"/>
                <a:ea typeface="ヒラギノ角ゴ Pro W3" pitchFamily="124" charset="-128"/>
              </a:rPr>
              <a:t>carry the allele. Any child you have has a 25% chance of having the disease.</a:t>
            </a:r>
            <a:r>
              <a:rPr lang="ja-JP" altLang="en-US" sz="1900" dirty="0">
                <a:latin typeface="Arial" pitchFamily="34" charset="0"/>
                <a:ea typeface="ヒラギノ角ゴ Pro W3" pitchFamily="124" charset="-128"/>
              </a:rPr>
              <a:t>”</a:t>
            </a:r>
            <a:endParaRPr lang="en-US" altLang="ja-JP" sz="1900" dirty="0">
              <a:latin typeface="Arial" pitchFamily="34" charset="0"/>
              <a:ea typeface="ヒラギノ角ゴ Pro W3" pitchFamily="124" charset="-128"/>
            </a:endParaRPr>
          </a:p>
          <a:p>
            <a:pPr marL="495300" indent="-495300">
              <a:lnSpc>
                <a:spcPct val="95000"/>
              </a:lnSpc>
              <a:spcAft>
                <a:spcPct val="15000"/>
              </a:spcAft>
            </a:pPr>
            <a:r>
              <a:rPr lang="ja-JP" altLang="en-US" sz="1900" dirty="0">
                <a:latin typeface="Arial" pitchFamily="34" charset="0"/>
                <a:ea typeface="ヒラギノ角ゴ Pro W3" pitchFamily="124" charset="-128"/>
              </a:rPr>
              <a:t>“</a:t>
            </a:r>
            <a:r>
              <a:rPr lang="en-US" altLang="ja-JP" sz="1900" dirty="0">
                <a:latin typeface="Arial" pitchFamily="34" charset="0"/>
                <a:ea typeface="ヒラギノ角ゴ Pro W3" pitchFamily="124" charset="-128"/>
              </a:rPr>
              <a:t>Because you have had one child with </a:t>
            </a:r>
            <a:r>
              <a:rPr lang="en-US" altLang="ja-JP" sz="1900" dirty="0" err="1">
                <a:latin typeface="Arial" pitchFamily="34" charset="0"/>
                <a:ea typeface="ヒラギノ角ゴ Pro W3" pitchFamily="124" charset="-128"/>
              </a:rPr>
              <a:t>Tay</a:t>
            </a:r>
            <a:r>
              <a:rPr lang="en-US" altLang="ja-JP" sz="1900" dirty="0">
                <a:latin typeface="Arial" pitchFamily="34" charset="0"/>
                <a:ea typeface="ヒラギノ角ゴ Pro W3" pitchFamily="124" charset="-128"/>
              </a:rPr>
              <a:t>-Sachs, you must both carry the allele. However, since the chance of having an affected child is 25%, you may safely have three more children without worrying about having another child with </a:t>
            </a:r>
            <a:r>
              <a:rPr lang="en-US" altLang="ja-JP" sz="1900" dirty="0" err="1">
                <a:latin typeface="Arial" pitchFamily="34" charset="0"/>
                <a:ea typeface="ヒラギノ角ゴ Pro W3" pitchFamily="124" charset="-128"/>
              </a:rPr>
              <a:t>Tay</a:t>
            </a:r>
            <a:r>
              <a:rPr lang="en-US" altLang="ja-JP" sz="1900" dirty="0">
                <a:latin typeface="Arial" pitchFamily="34" charset="0"/>
                <a:ea typeface="ヒラギノ角ゴ Pro W3" pitchFamily="124" charset="-128"/>
              </a:rPr>
              <a:t>-Sachs.</a:t>
            </a:r>
            <a:r>
              <a:rPr lang="ja-JP" altLang="en-US" sz="1900" dirty="0">
                <a:latin typeface="Arial" pitchFamily="34" charset="0"/>
                <a:ea typeface="ヒラギノ角ゴ Pro W3" pitchFamily="124" charset="-128"/>
              </a:rPr>
              <a:t>”</a:t>
            </a:r>
            <a:endParaRPr lang="en-US" altLang="ja-JP" sz="1900" dirty="0">
              <a:latin typeface="Arial" pitchFamily="34" charset="0"/>
              <a:ea typeface="ヒラギノ角ゴ Pro W3" pitchFamily="124" charset="-128"/>
            </a:endParaRPr>
          </a:p>
          <a:p>
            <a:pPr marL="495300" indent="-495300">
              <a:lnSpc>
                <a:spcPct val="95000"/>
              </a:lnSpc>
              <a:spcAft>
                <a:spcPct val="15000"/>
              </a:spcAft>
            </a:pPr>
            <a:r>
              <a:rPr lang="ja-JP" altLang="en-US" sz="1900" dirty="0">
                <a:latin typeface="Arial" pitchFamily="34" charset="0"/>
                <a:ea typeface="ヒラギノ角ゴ Pro W3" pitchFamily="124" charset="-128"/>
              </a:rPr>
              <a:t>“</a:t>
            </a:r>
            <a:r>
              <a:rPr lang="en-US" altLang="ja-JP" sz="1900" dirty="0">
                <a:latin typeface="Arial" pitchFamily="34" charset="0"/>
                <a:ea typeface="ヒラギノ角ゴ Pro W3" pitchFamily="124" charset="-128"/>
              </a:rPr>
              <a:t>You must both be tested to see who is a carrier of the </a:t>
            </a:r>
            <a:r>
              <a:rPr lang="en-US" altLang="ja-JP" sz="1900" dirty="0" err="1">
                <a:latin typeface="Arial" pitchFamily="34" charset="0"/>
                <a:ea typeface="ヒラギノ角ゴ Pro W3" pitchFamily="124" charset="-128"/>
              </a:rPr>
              <a:t>Tay</a:t>
            </a:r>
            <a:r>
              <a:rPr lang="en-US" altLang="ja-JP" sz="1900" dirty="0">
                <a:latin typeface="Arial" pitchFamily="34" charset="0"/>
                <a:ea typeface="ヒラギノ角ゴ Pro W3" pitchFamily="124" charset="-128"/>
              </a:rPr>
              <a:t>-Sachs allele.</a:t>
            </a:r>
            <a:r>
              <a:rPr lang="ja-JP" altLang="en-US" sz="1900" dirty="0">
                <a:latin typeface="Arial" pitchFamily="34" charset="0"/>
                <a:ea typeface="ヒラギノ角ゴ Pro W3" pitchFamily="124" charset="-128"/>
              </a:rPr>
              <a:t>”</a:t>
            </a:r>
            <a:endParaRPr lang="en-US" altLang="en-US" sz="1900" dirty="0">
              <a:latin typeface="Arial" pitchFamily="34" charset="0"/>
              <a:ea typeface="ヒラギノ角ゴ Pro W3" pitchFamily="124" charset="-128"/>
            </a:endParaRPr>
          </a:p>
        </p:txBody>
      </p:sp>
      <p:sp>
        <p:nvSpPr>
          <p:cNvPr id="18435" name="Text Box 4"/>
          <p:cNvSpPr txBox="1">
            <a:spLocks noChangeArrowheads="1"/>
          </p:cNvSpPr>
          <p:nvPr/>
        </p:nvSpPr>
        <p:spPr bwMode="auto">
          <a:xfrm>
            <a:off x="6362702"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itchFamily="34" charset="0"/>
                <a:ea typeface="ヒラギノ角ゴ Pro W3" pitchFamily="124" charset="-128"/>
              </a:defRPr>
            </a:lvl1pPr>
            <a:lvl2pPr marL="742950" indent="-285750" eaLnBrk="0" hangingPunct="0">
              <a:defRPr sz="2400">
                <a:solidFill>
                  <a:schemeClr val="tx1"/>
                </a:solidFill>
                <a:latin typeface="Arial" pitchFamily="34" charset="0"/>
                <a:ea typeface="ヒラギノ角ゴ Pro W3" pitchFamily="124" charset="-128"/>
              </a:defRPr>
            </a:lvl2pPr>
            <a:lvl3pPr marL="1143000" indent="-228600" eaLnBrk="0" hangingPunct="0">
              <a:defRPr sz="2400">
                <a:solidFill>
                  <a:schemeClr val="tx1"/>
                </a:solidFill>
                <a:latin typeface="Arial" pitchFamily="34" charset="0"/>
                <a:ea typeface="ヒラギノ角ゴ Pro W3" pitchFamily="124" charset="-128"/>
              </a:defRPr>
            </a:lvl3pPr>
            <a:lvl4pPr marL="1600200" indent="-228600" eaLnBrk="0" hangingPunct="0">
              <a:defRPr sz="2400">
                <a:solidFill>
                  <a:schemeClr val="tx1"/>
                </a:solidFill>
                <a:latin typeface="Arial" pitchFamily="34" charset="0"/>
                <a:ea typeface="ヒラギノ角ゴ Pro W3" pitchFamily="124" charset="-128"/>
              </a:defRPr>
            </a:lvl4pPr>
            <a:lvl5pPr marL="2057400" indent="-228600" eaLnBrk="0" hangingPunct="0">
              <a:defRPr sz="2400">
                <a:solidFill>
                  <a:schemeClr val="tx1"/>
                </a:solidFill>
                <a:latin typeface="Arial" pitchFamily="34" charset="0"/>
                <a:ea typeface="ヒラギノ角ゴ Pro W3" pitchFamily="124"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4" charset="-128"/>
              </a:defRPr>
            </a:lvl9pPr>
          </a:lstStyle>
          <a:p>
            <a:pPr algn="r" fontAlgn="base">
              <a:spcBef>
                <a:spcPct val="0"/>
              </a:spcBef>
              <a:spcAft>
                <a:spcPct val="0"/>
              </a:spcAft>
            </a:pPr>
            <a:endParaRPr lang="en-US" altLang="en-US" sz="1800">
              <a:solidFill>
                <a:srgbClr val="000000"/>
              </a:solidFill>
            </a:endParaRPr>
          </a:p>
        </p:txBody>
      </p:sp>
    </p:spTree>
    <p:extLst>
      <p:ext uri="{BB962C8B-B14F-4D97-AF65-F5344CB8AC3E}">
        <p14:creationId xmlns:p14="http://schemas.microsoft.com/office/powerpoint/2010/main" val="3961899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82563" y="260577"/>
            <a:ext cx="8775700" cy="1221909"/>
          </a:xfrm>
        </p:spPr>
        <p:txBody>
          <a:bodyPr/>
          <a:lstStyle/>
          <a:p>
            <a:r>
              <a:rPr lang="en-US" altLang="en-US" dirty="0" smtClean="0">
                <a:latin typeface="Arial" pitchFamily="34" charset="0"/>
                <a:ea typeface="ヒラギノ角ゴ Pro W3" pitchFamily="124" charset="-128"/>
              </a:rPr>
              <a:t>If roan cattle (incomplete dominance) are allowed to breed, what ratio of phenotypes is expected in the offspring?</a:t>
            </a:r>
          </a:p>
        </p:txBody>
      </p:sp>
      <p:sp>
        <p:nvSpPr>
          <p:cNvPr id="36866" name="Content Placeholder 2"/>
          <p:cNvSpPr>
            <a:spLocks noGrp="1"/>
          </p:cNvSpPr>
          <p:nvPr>
            <p:ph idx="1"/>
          </p:nvPr>
        </p:nvSpPr>
        <p:spPr>
          <a:xfrm>
            <a:off x="540329" y="1956089"/>
            <a:ext cx="8379835" cy="4590496"/>
          </a:xfrm>
        </p:spPr>
        <p:txBody>
          <a:bodyPr/>
          <a:lstStyle/>
          <a:p>
            <a:pPr marL="512763" indent="-512763"/>
            <a:r>
              <a:rPr lang="en-US" altLang="en-US" sz="2400" dirty="0">
                <a:latin typeface="Arial" pitchFamily="34" charset="0"/>
                <a:ea typeface="ヒラギノ角ゴ Pro W3" pitchFamily="124" charset="-128"/>
              </a:rPr>
              <a:t>1:1 </a:t>
            </a:r>
            <a:r>
              <a:rPr lang="en-US" altLang="en-US" sz="2400" dirty="0" err="1">
                <a:latin typeface="Arial" pitchFamily="34" charset="0"/>
                <a:ea typeface="ヒラギノ角ゴ Pro W3" pitchFamily="124" charset="-128"/>
              </a:rPr>
              <a:t>red:white</a:t>
            </a:r>
            <a:endParaRPr lang="en-US" altLang="en-US" sz="2400" dirty="0">
              <a:latin typeface="Arial" pitchFamily="34" charset="0"/>
              <a:ea typeface="ヒラギノ角ゴ Pro W3" pitchFamily="124" charset="-128"/>
            </a:endParaRPr>
          </a:p>
          <a:p>
            <a:pPr marL="512763" indent="-512763"/>
            <a:r>
              <a:rPr lang="en-US" altLang="en-US" sz="2400" dirty="0">
                <a:latin typeface="Arial" pitchFamily="34" charset="0"/>
                <a:ea typeface="ヒラギノ角ゴ Pro W3" pitchFamily="124" charset="-128"/>
              </a:rPr>
              <a:t>all roan</a:t>
            </a:r>
          </a:p>
          <a:p>
            <a:pPr marL="512763" indent="-512763"/>
            <a:r>
              <a:rPr lang="en-US" altLang="en-US" sz="2400" dirty="0">
                <a:latin typeface="Arial" pitchFamily="34" charset="0"/>
                <a:ea typeface="ヒラギノ角ゴ Pro W3" pitchFamily="124" charset="-128"/>
              </a:rPr>
              <a:t>1:2:1 </a:t>
            </a:r>
            <a:r>
              <a:rPr lang="en-US" altLang="en-US" sz="2400" dirty="0" err="1">
                <a:latin typeface="Arial" pitchFamily="34" charset="0"/>
                <a:ea typeface="ヒラギノ角ゴ Pro W3" pitchFamily="124" charset="-128"/>
              </a:rPr>
              <a:t>red:roan:white</a:t>
            </a:r>
            <a:endParaRPr lang="en-US" altLang="en-US" sz="2400" dirty="0">
              <a:latin typeface="Arial" pitchFamily="34" charset="0"/>
              <a:ea typeface="ヒラギノ角ゴ Pro W3" pitchFamily="124" charset="-128"/>
            </a:endParaRPr>
          </a:p>
          <a:p>
            <a:pPr marL="512763" indent="-512763"/>
            <a:r>
              <a:rPr lang="en-US" altLang="en-US" sz="2400" dirty="0">
                <a:latin typeface="Arial" pitchFamily="34" charset="0"/>
                <a:ea typeface="ヒラギノ角ゴ Pro W3" pitchFamily="124" charset="-128"/>
              </a:rPr>
              <a:t>3:1 </a:t>
            </a:r>
            <a:r>
              <a:rPr lang="en-US" altLang="en-US" sz="2400" dirty="0" err="1">
                <a:latin typeface="Arial" pitchFamily="34" charset="0"/>
                <a:ea typeface="ヒラギノ角ゴ Pro W3" pitchFamily="124" charset="-128"/>
              </a:rPr>
              <a:t>red:white</a:t>
            </a:r>
            <a:endParaRPr lang="en-US" altLang="en-US" sz="2400" dirty="0">
              <a:latin typeface="Arial" pitchFamily="34" charset="0"/>
              <a:ea typeface="ヒラギノ角ゴ Pro W3" pitchFamily="124" charset="-128"/>
            </a:endParaRPr>
          </a:p>
          <a:p>
            <a:pPr marL="512763" indent="-512763"/>
            <a:r>
              <a:rPr lang="en-US" altLang="en-US" sz="2400" dirty="0">
                <a:latin typeface="Arial" pitchFamily="34" charset="0"/>
                <a:ea typeface="ヒラギノ角ゴ Pro W3" pitchFamily="124" charset="-128"/>
              </a:rPr>
              <a:t>1:1:1 </a:t>
            </a:r>
            <a:r>
              <a:rPr lang="en-US" altLang="en-US" sz="2400" dirty="0" err="1">
                <a:latin typeface="Arial" pitchFamily="34" charset="0"/>
                <a:ea typeface="ヒラギノ角ゴ Pro W3" pitchFamily="124" charset="-128"/>
              </a:rPr>
              <a:t>red:roan:white</a:t>
            </a:r>
            <a:endParaRPr lang="en-US" altLang="en-US" sz="2400" dirty="0">
              <a:latin typeface="Arial" pitchFamily="34" charset="0"/>
              <a:ea typeface="ヒラギノ角ゴ Pro W3" pitchFamily="124" charset="-128"/>
            </a:endParaRPr>
          </a:p>
        </p:txBody>
      </p:sp>
    </p:spTree>
    <p:extLst>
      <p:ext uri="{BB962C8B-B14F-4D97-AF65-F5344CB8AC3E}">
        <p14:creationId xmlns:p14="http://schemas.microsoft.com/office/powerpoint/2010/main" val="1867435555"/>
      </p:ext>
    </p:extLst>
  </p:cSld>
  <p:clrMapOvr>
    <a:masterClrMapping/>
  </p:clrMapOvr>
</p:sld>
</file>

<file path=ppt/theme/theme1.xml><?xml version="1.0" encoding="utf-8"?>
<a:theme xmlns:a="http://schemas.openxmlformats.org/drawingml/2006/main" name="Campbell10e_ClickerTemplate">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1_CC4eActiveLectureQuestions">
      <a:majorFont>
        <a:latin typeface="Times New Roman"/>
        <a:ea typeface="Arial"/>
        <a:cs typeface="Arial"/>
      </a:majorFont>
      <a:minorFont>
        <a:latin typeface="Tahom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742</Words>
  <Application>Microsoft Office PowerPoint</Application>
  <PresentationFormat>On-screen Show (4:3)</PresentationFormat>
  <Paragraphs>34</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ＭＳ Ｐゴシック</vt:lpstr>
      <vt:lpstr>Arial</vt:lpstr>
      <vt:lpstr>Calibri</vt:lpstr>
      <vt:lpstr>Geneva</vt:lpstr>
      <vt:lpstr>Times New Roman</vt:lpstr>
      <vt:lpstr>Wingdings</vt:lpstr>
      <vt:lpstr>ヒラギノ角ゴ Pro W3</vt:lpstr>
      <vt:lpstr>Campbell10e_ClickerTemplate</vt:lpstr>
      <vt:lpstr>A pea plant is heterozygous at the independent loci for flower color (white versus purple) and seed color (yellow versus green). What types of gametes can it produce?</vt:lpstr>
      <vt:lpstr>A cross between homozygous purple-flowered and homozygous white-flowered pea plants results in offspring with purple flowers. This demonstrates </vt:lpstr>
      <vt:lpstr>Imagine a genetic counselor working with a couple who have just had a child who is suffering from Tay-Sachs disease. Neither parent has Tay-Sachs, nor does anyone in their families. Which of the following statements should this counselor make to this couple?</vt:lpstr>
      <vt:lpstr>If roan cattle (incomplete dominance) are allowed to breed, what ratio of phenotypes is expected in the offspring?</vt:lpstr>
    </vt:vector>
  </TitlesOfParts>
  <Company>Minot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pea plant is heterozygous at the independent loci for flower color (white versus purple) and seed color (yellow versus green). What types of gametes can it produce?</dc:title>
  <dc:creator>Alexandra Deufel</dc:creator>
  <cp:lastModifiedBy>Alexandra Deufel</cp:lastModifiedBy>
  <cp:revision>1</cp:revision>
  <dcterms:created xsi:type="dcterms:W3CDTF">2015-10-07T15:43:34Z</dcterms:created>
  <dcterms:modified xsi:type="dcterms:W3CDTF">2015-10-07T15:43:52Z</dcterms:modified>
</cp:coreProperties>
</file>